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9" r:id="rId6"/>
    <p:sldId id="275" r:id="rId7"/>
    <p:sldId id="276" r:id="rId8"/>
    <p:sldId id="277" r:id="rId9"/>
    <p:sldId id="279" r:id="rId10"/>
    <p:sldId id="278" r:id="rId11"/>
    <p:sldId id="281" r:id="rId12"/>
    <p:sldId id="280" r:id="rId13"/>
    <p:sldId id="282" r:id="rId14"/>
    <p:sldId id="285" r:id="rId15"/>
    <p:sldId id="283" r:id="rId16"/>
    <p:sldId id="284" r:id="rId17"/>
    <p:sldId id="274" r:id="rId18"/>
  </p:sldIdLst>
  <p:sldSz cx="18288000" cy="10287000"/>
  <p:notesSz cx="6858000" cy="9144000"/>
  <p:embeddedFontLst>
    <p:embeddedFont>
      <p:font typeface="Arial" panose="020B0604020202020204" pitchFamily="34" charset="0"/>
      <p:regular r:id="rId19"/>
    </p:embeddedFont>
    <p:embeddedFont>
      <p:font typeface="Arial Bold" panose="020B0604020202020204" charset="0"/>
      <p:regular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a:srgbClr val="B8E0EE"/>
    <a:srgbClr val="D9F0F7"/>
    <a:srgbClr val="89CFE4"/>
    <a:srgbClr val="CDFFE4"/>
    <a:srgbClr val="CAE8F2"/>
    <a:srgbClr val="EAF6FA"/>
    <a:srgbClr val="C1E6F1"/>
    <a:srgbClr val="EDC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69" d="100"/>
          <a:sy n="69" d="100"/>
        </p:scale>
        <p:origin x="180"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lbst.dk/Media/638863644100508443/Vejledning%20om%20tilskud%20til%20klimatiltagsprojekter%202026-2029.pdf" TargetMode="External"/><Relationship Id="rId5" Type="http://schemas.openxmlformats.org/officeDocument/2006/relationships/hyperlink" Target="https://lbst.dk/Media/638863644226597986/Opslagstekst%20for%20Klimatiltagsprogrammet.pdf"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lbst.dk/Media/638863644100508443/Vejledning%20om%20tilskud%20til%20klimatiltagsprojekter%202026-2029.pdf" TargetMode="Externa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kefm.dk/klima/vejledning-til-dokumentation-af-klimaeffekter"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lbst.dk/Media/638863644100508443/Vejledning%20om%20tilskud%20til%20klimatiltagsprojekter%202026-2029.pdf" TargetMode="External"/><Relationship Id="rId5" Type="http://schemas.openxmlformats.org/officeDocument/2006/relationships/hyperlink" Target="https://lbst.dk/tilskud/tilskudsguide/klimatiltagsprogrammet-2026-2029"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C3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6" name="Group 6"/>
          <p:cNvGrpSpPr/>
          <p:nvPr/>
        </p:nvGrpSpPr>
        <p:grpSpPr>
          <a:xfrm>
            <a:off x="-2567064" y="7150505"/>
            <a:ext cx="2558902" cy="1455381"/>
            <a:chOff x="0" y="0"/>
            <a:chExt cx="3411870" cy="1940508"/>
          </a:xfrm>
        </p:grpSpPr>
        <p:sp>
          <p:nvSpPr>
            <p:cNvPr id="7" name="Freeform 7"/>
            <p:cNvSpPr/>
            <p:nvPr/>
          </p:nvSpPr>
          <p:spPr>
            <a:xfrm>
              <a:off x="0" y="0"/>
              <a:ext cx="3411870" cy="1940508"/>
            </a:xfrm>
            <a:custGeom>
              <a:avLst/>
              <a:gdLst/>
              <a:ahLst/>
              <a:cxnLst/>
              <a:rect l="l" t="t" r="r" b="b"/>
              <a:pathLst>
                <a:path w="3411870" h="1940508">
                  <a:moveTo>
                    <a:pt x="0" y="0"/>
                  </a:moveTo>
                  <a:lnTo>
                    <a:pt x="3411870" y="0"/>
                  </a:lnTo>
                  <a:lnTo>
                    <a:pt x="3411870" y="1940508"/>
                  </a:lnTo>
                  <a:lnTo>
                    <a:pt x="0" y="1940508"/>
                  </a:lnTo>
                  <a:close/>
                </a:path>
              </a:pathLst>
            </a:custGeom>
            <a:solidFill>
              <a:srgbClr val="000000">
                <a:alpha val="0"/>
              </a:srgbClr>
            </a:solidFill>
          </p:spPr>
        </p:sp>
        <p:sp>
          <p:nvSpPr>
            <p:cNvPr id="8" name="TextBox 8"/>
            <p:cNvSpPr txBox="1"/>
            <p:nvPr/>
          </p:nvSpPr>
          <p:spPr>
            <a:xfrm>
              <a:off x="0" y="-38100"/>
              <a:ext cx="3411870" cy="1978608"/>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Tips:</a:t>
              </a:r>
            </a:p>
            <a:p>
              <a:pPr algn="r">
                <a:lnSpc>
                  <a:spcPts val="1621"/>
                </a:lnSpc>
              </a:pPr>
              <a:r>
                <a:rPr lang="en-US" sz="1351">
                  <a:solidFill>
                    <a:srgbClr val="808080"/>
                  </a:solidFill>
                  <a:latin typeface="Arial"/>
                  <a:ea typeface="Arial"/>
                  <a:cs typeface="Arial"/>
                  <a:sym typeface="Arial"/>
                </a:rPr>
                <a:t>For at fremhæve et naturligt hierarki i overskriften eller differentiere evt. skrift i tekstniveau (overskrift og underoverskrift) bruges de indrammede temafarver</a:t>
              </a:r>
            </a:p>
          </p:txBody>
        </p:sp>
      </p:grpSp>
      <p:grpSp>
        <p:nvGrpSpPr>
          <p:cNvPr id="9" name="Group 9"/>
          <p:cNvGrpSpPr>
            <a:grpSpLocks noChangeAspect="1"/>
          </p:cNvGrpSpPr>
          <p:nvPr/>
        </p:nvGrpSpPr>
        <p:grpSpPr>
          <a:xfrm>
            <a:off x="-2972322" y="0"/>
            <a:ext cx="2756032" cy="1551363"/>
            <a:chOff x="0" y="0"/>
            <a:chExt cx="3674709" cy="2068484"/>
          </a:xfrm>
        </p:grpSpPr>
        <p:sp>
          <p:nvSpPr>
            <p:cNvPr id="10" name="Freeform 10"/>
            <p:cNvSpPr/>
            <p:nvPr/>
          </p:nvSpPr>
          <p:spPr>
            <a:xfrm>
              <a:off x="0" y="0"/>
              <a:ext cx="3674745" cy="2068449"/>
            </a:xfrm>
            <a:custGeom>
              <a:avLst/>
              <a:gdLst/>
              <a:ahLst/>
              <a:cxnLst/>
              <a:rect l="l" t="t" r="r" b="b"/>
              <a:pathLst>
                <a:path w="3674745" h="2068449">
                  <a:moveTo>
                    <a:pt x="0" y="0"/>
                  </a:moveTo>
                  <a:lnTo>
                    <a:pt x="3674745" y="0"/>
                  </a:lnTo>
                  <a:lnTo>
                    <a:pt x="3674745" y="2068449"/>
                  </a:lnTo>
                  <a:lnTo>
                    <a:pt x="0" y="2068449"/>
                  </a:lnTo>
                  <a:lnTo>
                    <a:pt x="0" y="0"/>
                  </a:lnTo>
                  <a:close/>
                </a:path>
              </a:pathLst>
            </a:custGeom>
            <a:blipFill>
              <a:blip r:embed="rId2"/>
              <a:stretch>
                <a:fillRect t="-40" b="-41"/>
              </a:stretch>
            </a:blipFill>
          </p:spPr>
        </p:sp>
      </p:grpSp>
      <p:grpSp>
        <p:nvGrpSpPr>
          <p:cNvPr id="11" name="Group 11"/>
          <p:cNvGrpSpPr>
            <a:grpSpLocks noChangeAspect="1"/>
          </p:cNvGrpSpPr>
          <p:nvPr/>
        </p:nvGrpSpPr>
        <p:grpSpPr>
          <a:xfrm>
            <a:off x="-2575121" y="8675224"/>
            <a:ext cx="2353241" cy="1611333"/>
            <a:chOff x="0" y="0"/>
            <a:chExt cx="3137655" cy="2148444"/>
          </a:xfrm>
        </p:grpSpPr>
        <p:sp>
          <p:nvSpPr>
            <p:cNvPr id="12" name="Freeform 12"/>
            <p:cNvSpPr/>
            <p:nvPr/>
          </p:nvSpPr>
          <p:spPr>
            <a:xfrm>
              <a:off x="0" y="0"/>
              <a:ext cx="3137662" cy="2148459"/>
            </a:xfrm>
            <a:custGeom>
              <a:avLst/>
              <a:gdLst/>
              <a:ahLst/>
              <a:cxnLst/>
              <a:rect l="l" t="t" r="r" b="b"/>
              <a:pathLst>
                <a:path w="3137662" h="2148459">
                  <a:moveTo>
                    <a:pt x="0" y="0"/>
                  </a:moveTo>
                  <a:lnTo>
                    <a:pt x="3137662" y="0"/>
                  </a:lnTo>
                  <a:lnTo>
                    <a:pt x="3137662" y="2148459"/>
                  </a:lnTo>
                  <a:lnTo>
                    <a:pt x="0" y="2148459"/>
                  </a:lnTo>
                  <a:lnTo>
                    <a:pt x="0" y="0"/>
                  </a:lnTo>
                  <a:close/>
                </a:path>
              </a:pathLst>
            </a:custGeom>
            <a:blipFill>
              <a:blip r:embed="rId3"/>
              <a:stretch>
                <a:fillRect/>
              </a:stretch>
            </a:blipFill>
          </p:spPr>
        </p:sp>
      </p:grpSp>
      <p:grpSp>
        <p:nvGrpSpPr>
          <p:cNvPr id="13" name="Group 13"/>
          <p:cNvGrpSpPr/>
          <p:nvPr/>
        </p:nvGrpSpPr>
        <p:grpSpPr>
          <a:xfrm>
            <a:off x="-2109975" y="9006523"/>
            <a:ext cx="1870913" cy="1204859"/>
            <a:chOff x="0" y="0"/>
            <a:chExt cx="2494551" cy="1606479"/>
          </a:xfrm>
        </p:grpSpPr>
        <p:sp>
          <p:nvSpPr>
            <p:cNvPr id="14" name="Freeform 14"/>
            <p:cNvSpPr/>
            <p:nvPr/>
          </p:nvSpPr>
          <p:spPr>
            <a:xfrm>
              <a:off x="0" y="0"/>
              <a:ext cx="2494534" cy="1606423"/>
            </a:xfrm>
            <a:custGeom>
              <a:avLst/>
              <a:gdLst/>
              <a:ahLst/>
              <a:cxnLst/>
              <a:rect l="l" t="t" r="r" b="b"/>
              <a:pathLst>
                <a:path w="2494534" h="1606423">
                  <a:moveTo>
                    <a:pt x="12700" y="0"/>
                  </a:moveTo>
                  <a:lnTo>
                    <a:pt x="2481834" y="0"/>
                  </a:lnTo>
                  <a:cubicBezTo>
                    <a:pt x="2488819" y="0"/>
                    <a:pt x="2494534" y="5715"/>
                    <a:pt x="2494534" y="12700"/>
                  </a:cubicBezTo>
                  <a:lnTo>
                    <a:pt x="2494534" y="1593723"/>
                  </a:lnTo>
                  <a:cubicBezTo>
                    <a:pt x="2494534" y="1600708"/>
                    <a:pt x="2488819" y="1606423"/>
                    <a:pt x="2481834" y="1606423"/>
                  </a:cubicBezTo>
                  <a:lnTo>
                    <a:pt x="12700" y="1606423"/>
                  </a:lnTo>
                  <a:cubicBezTo>
                    <a:pt x="5715" y="1606423"/>
                    <a:pt x="0" y="1600708"/>
                    <a:pt x="0" y="1593723"/>
                  </a:cubicBezTo>
                  <a:lnTo>
                    <a:pt x="0" y="12700"/>
                  </a:lnTo>
                  <a:cubicBezTo>
                    <a:pt x="0" y="5715"/>
                    <a:pt x="5715" y="0"/>
                    <a:pt x="12700" y="0"/>
                  </a:cubicBezTo>
                  <a:moveTo>
                    <a:pt x="12700" y="25400"/>
                  </a:moveTo>
                  <a:lnTo>
                    <a:pt x="12700" y="12700"/>
                  </a:lnTo>
                  <a:lnTo>
                    <a:pt x="25400" y="12700"/>
                  </a:lnTo>
                  <a:lnTo>
                    <a:pt x="25400" y="1593723"/>
                  </a:lnTo>
                  <a:lnTo>
                    <a:pt x="12700" y="1593723"/>
                  </a:lnTo>
                  <a:lnTo>
                    <a:pt x="12700" y="1581023"/>
                  </a:lnTo>
                  <a:lnTo>
                    <a:pt x="2481834" y="1581023"/>
                  </a:lnTo>
                  <a:lnTo>
                    <a:pt x="2481834" y="1593723"/>
                  </a:lnTo>
                  <a:lnTo>
                    <a:pt x="2469134" y="1593723"/>
                  </a:lnTo>
                  <a:lnTo>
                    <a:pt x="2469134" y="12700"/>
                  </a:lnTo>
                  <a:lnTo>
                    <a:pt x="2481834" y="12700"/>
                  </a:lnTo>
                  <a:lnTo>
                    <a:pt x="2481834" y="25400"/>
                  </a:lnTo>
                  <a:lnTo>
                    <a:pt x="12700" y="25400"/>
                  </a:lnTo>
                  <a:close/>
                </a:path>
              </a:pathLst>
            </a:custGeom>
            <a:solidFill>
              <a:srgbClr val="FF0000"/>
            </a:solidFill>
          </p:spPr>
        </p:sp>
      </p:grpSp>
      <p:grpSp>
        <p:nvGrpSpPr>
          <p:cNvPr id="15" name="Group 15"/>
          <p:cNvGrpSpPr>
            <a:grpSpLocks noChangeAspect="1"/>
          </p:cNvGrpSpPr>
          <p:nvPr/>
        </p:nvGrpSpPr>
        <p:grpSpPr>
          <a:xfrm>
            <a:off x="13335735" y="489478"/>
            <a:ext cx="4434925" cy="1318908"/>
            <a:chOff x="0" y="0"/>
            <a:chExt cx="5913234" cy="1758544"/>
          </a:xfrm>
        </p:grpSpPr>
        <p:sp>
          <p:nvSpPr>
            <p:cNvPr id="16" name="Freeform 16"/>
            <p:cNvSpPr/>
            <p:nvPr/>
          </p:nvSpPr>
          <p:spPr>
            <a:xfrm>
              <a:off x="0" y="0"/>
              <a:ext cx="5913247" cy="1758569"/>
            </a:xfrm>
            <a:custGeom>
              <a:avLst/>
              <a:gdLst/>
              <a:ahLst/>
              <a:cxnLst/>
              <a:rect l="l" t="t" r="r" b="b"/>
              <a:pathLst>
                <a:path w="5913247" h="1758569">
                  <a:moveTo>
                    <a:pt x="0" y="0"/>
                  </a:moveTo>
                  <a:lnTo>
                    <a:pt x="5913247" y="0"/>
                  </a:lnTo>
                  <a:lnTo>
                    <a:pt x="5913247" y="1758569"/>
                  </a:lnTo>
                  <a:lnTo>
                    <a:pt x="0" y="1758569"/>
                  </a:lnTo>
                  <a:lnTo>
                    <a:pt x="0" y="0"/>
                  </a:lnTo>
                  <a:close/>
                </a:path>
              </a:pathLst>
            </a:custGeom>
            <a:solidFill>
              <a:srgbClr val="000000">
                <a:alpha val="0"/>
              </a:srgbClr>
            </a:solidFill>
          </p:spPr>
        </p:sp>
      </p:grpSp>
      <p:grpSp>
        <p:nvGrpSpPr>
          <p:cNvPr id="17" name="Group 17"/>
          <p:cNvGrpSpPr/>
          <p:nvPr/>
        </p:nvGrpSpPr>
        <p:grpSpPr>
          <a:xfrm>
            <a:off x="2297317" y="11547075"/>
            <a:ext cx="7283722" cy="302428"/>
            <a:chOff x="0" y="0"/>
            <a:chExt cx="9711629" cy="403237"/>
          </a:xfrm>
        </p:grpSpPr>
        <p:sp>
          <p:nvSpPr>
            <p:cNvPr id="18" name="Freeform 18"/>
            <p:cNvSpPr/>
            <p:nvPr/>
          </p:nvSpPr>
          <p:spPr>
            <a:xfrm>
              <a:off x="0" y="0"/>
              <a:ext cx="9711629" cy="403237"/>
            </a:xfrm>
            <a:custGeom>
              <a:avLst/>
              <a:gdLst/>
              <a:ahLst/>
              <a:cxnLst/>
              <a:rect l="l" t="t" r="r" b="b"/>
              <a:pathLst>
                <a:path w="9711629" h="403237">
                  <a:moveTo>
                    <a:pt x="0" y="0"/>
                  </a:moveTo>
                  <a:lnTo>
                    <a:pt x="9711629" y="0"/>
                  </a:lnTo>
                  <a:lnTo>
                    <a:pt x="9711629" y="403237"/>
                  </a:lnTo>
                  <a:lnTo>
                    <a:pt x="0" y="403237"/>
                  </a:lnTo>
                  <a:close/>
                </a:path>
              </a:pathLst>
            </a:custGeom>
            <a:solidFill>
              <a:srgbClr val="000000">
                <a:alpha val="0"/>
              </a:srgbClr>
            </a:solidFill>
          </p:spPr>
        </p:sp>
        <p:sp>
          <p:nvSpPr>
            <p:cNvPr id="19" name="TextBox 19"/>
            <p:cNvSpPr txBox="1"/>
            <p:nvPr/>
          </p:nvSpPr>
          <p:spPr>
            <a:xfrm>
              <a:off x="0" y="-28575"/>
              <a:ext cx="9711629" cy="431812"/>
            </a:xfrm>
            <a:prstGeom prst="rect">
              <a:avLst/>
            </a:prstGeom>
          </p:spPr>
          <p:txBody>
            <a:bodyPr lIns="0" tIns="0" rIns="0" bIns="0" rtlCol="0" anchor="b"/>
            <a:lstStyle/>
            <a:p>
              <a:pPr algn="l">
                <a:lnSpc>
                  <a:spcPts val="1441"/>
                </a:lnSpc>
              </a:pPr>
              <a:r>
                <a:rPr lang="en-US" sz="1200">
                  <a:solidFill>
                    <a:srgbClr val="BFBFBF"/>
                  </a:solidFill>
                  <a:latin typeface="Arial"/>
                  <a:ea typeface="Arial"/>
                  <a:cs typeface="Arial"/>
                  <a:sym typeface="Arial"/>
                </a:rPr>
                <a:t>/ Landbrugsstyrelsen / Titel på præsentation</a:t>
              </a:r>
            </a:p>
          </p:txBody>
        </p:sp>
      </p:grpSp>
      <p:grpSp>
        <p:nvGrpSpPr>
          <p:cNvPr id="20" name="Group 20"/>
          <p:cNvGrpSpPr/>
          <p:nvPr/>
        </p:nvGrpSpPr>
        <p:grpSpPr>
          <a:xfrm>
            <a:off x="1638437" y="11547075"/>
            <a:ext cx="597063" cy="302428"/>
            <a:chOff x="0" y="0"/>
            <a:chExt cx="796084" cy="403237"/>
          </a:xfrm>
        </p:grpSpPr>
        <p:sp>
          <p:nvSpPr>
            <p:cNvPr id="21" name="Freeform 21"/>
            <p:cNvSpPr/>
            <p:nvPr/>
          </p:nvSpPr>
          <p:spPr>
            <a:xfrm>
              <a:off x="0" y="0"/>
              <a:ext cx="796084" cy="403237"/>
            </a:xfrm>
            <a:custGeom>
              <a:avLst/>
              <a:gdLst/>
              <a:ahLst/>
              <a:cxnLst/>
              <a:rect l="l" t="t" r="r" b="b"/>
              <a:pathLst>
                <a:path w="796084" h="403237">
                  <a:moveTo>
                    <a:pt x="0" y="0"/>
                  </a:moveTo>
                  <a:lnTo>
                    <a:pt x="796084" y="0"/>
                  </a:lnTo>
                  <a:lnTo>
                    <a:pt x="796084" y="403237"/>
                  </a:lnTo>
                  <a:lnTo>
                    <a:pt x="0" y="403237"/>
                  </a:lnTo>
                  <a:close/>
                </a:path>
              </a:pathLst>
            </a:custGeom>
            <a:solidFill>
              <a:srgbClr val="000000">
                <a:alpha val="0"/>
              </a:srgbClr>
            </a:solidFill>
          </p:spPr>
        </p:sp>
        <p:sp>
          <p:nvSpPr>
            <p:cNvPr id="22" name="TextBox 22"/>
            <p:cNvSpPr txBox="1"/>
            <p:nvPr/>
          </p:nvSpPr>
          <p:spPr>
            <a:xfrm>
              <a:off x="0" y="-28575"/>
              <a:ext cx="796084" cy="431812"/>
            </a:xfrm>
            <a:prstGeom prst="rect">
              <a:avLst/>
            </a:prstGeom>
          </p:spPr>
          <p:txBody>
            <a:bodyPr lIns="0" tIns="0" rIns="0" bIns="0" rtlCol="0" anchor="b"/>
            <a:lstStyle/>
            <a:p>
              <a:pPr algn="r">
                <a:lnSpc>
                  <a:spcPts val="1441"/>
                </a:lnSpc>
              </a:pPr>
              <a:r>
                <a:rPr lang="en-US" sz="1200">
                  <a:solidFill>
                    <a:srgbClr val="BFBFBF"/>
                  </a:solidFill>
                  <a:latin typeface="Arial"/>
                  <a:ea typeface="Arial"/>
                  <a:cs typeface="Arial"/>
                  <a:sym typeface="Arial"/>
                </a:rPr>
                <a:t>1</a:t>
              </a:r>
            </a:p>
          </p:txBody>
        </p:sp>
      </p:grpSp>
      <p:grpSp>
        <p:nvGrpSpPr>
          <p:cNvPr id="23" name="Group 23"/>
          <p:cNvGrpSpPr/>
          <p:nvPr/>
        </p:nvGrpSpPr>
        <p:grpSpPr>
          <a:xfrm>
            <a:off x="978164" y="3526075"/>
            <a:ext cx="11953977" cy="3365892"/>
            <a:chOff x="0" y="0"/>
            <a:chExt cx="15938636" cy="4487856"/>
          </a:xfrm>
        </p:grpSpPr>
        <p:sp>
          <p:nvSpPr>
            <p:cNvPr id="24" name="Freeform 24"/>
            <p:cNvSpPr/>
            <p:nvPr/>
          </p:nvSpPr>
          <p:spPr>
            <a:xfrm>
              <a:off x="0" y="0"/>
              <a:ext cx="15938636" cy="4487856"/>
            </a:xfrm>
            <a:custGeom>
              <a:avLst/>
              <a:gdLst/>
              <a:ahLst/>
              <a:cxnLst/>
              <a:rect l="l" t="t" r="r" b="b"/>
              <a:pathLst>
                <a:path w="15938636" h="4487856">
                  <a:moveTo>
                    <a:pt x="0" y="0"/>
                  </a:moveTo>
                  <a:lnTo>
                    <a:pt x="15938636" y="0"/>
                  </a:lnTo>
                  <a:lnTo>
                    <a:pt x="15938636" y="4487856"/>
                  </a:lnTo>
                  <a:lnTo>
                    <a:pt x="0" y="4487856"/>
                  </a:lnTo>
                  <a:close/>
                </a:path>
              </a:pathLst>
            </a:custGeom>
            <a:solidFill>
              <a:srgbClr val="000000">
                <a:alpha val="0"/>
              </a:srgbClr>
            </a:solidFill>
          </p:spPr>
        </p:sp>
        <p:sp>
          <p:nvSpPr>
            <p:cNvPr id="25" name="TextBox 25"/>
            <p:cNvSpPr txBox="1"/>
            <p:nvPr/>
          </p:nvSpPr>
          <p:spPr>
            <a:xfrm>
              <a:off x="0" y="9525"/>
              <a:ext cx="15938636" cy="4478331"/>
            </a:xfrm>
            <a:prstGeom prst="rect">
              <a:avLst/>
            </a:prstGeom>
          </p:spPr>
          <p:txBody>
            <a:bodyPr lIns="0" tIns="0" rIns="0" bIns="0" rtlCol="0" anchor="ctr"/>
            <a:lstStyle/>
            <a:p>
              <a:pPr algn="l">
                <a:lnSpc>
                  <a:spcPts val="4517"/>
                </a:lnSpc>
              </a:pPr>
              <a:endParaRPr dirty="0"/>
            </a:p>
            <a:p>
              <a:pPr algn="l">
                <a:lnSpc>
                  <a:spcPts val="7000"/>
                </a:lnSpc>
              </a:pPr>
              <a:r>
                <a:rPr lang="en-US" sz="6417" b="1" dirty="0" err="1">
                  <a:solidFill>
                    <a:srgbClr val="FFFFFF"/>
                  </a:solidFill>
                  <a:latin typeface="Arial Bold"/>
                  <a:ea typeface="Arial Bold"/>
                  <a:cs typeface="Arial Bold"/>
                  <a:sym typeface="Arial Bold"/>
                </a:rPr>
                <a:t>Informationsmøde</a:t>
              </a:r>
              <a:r>
                <a:rPr lang="en-US" sz="6417" b="1" dirty="0">
                  <a:solidFill>
                    <a:srgbClr val="FFFFFF"/>
                  </a:solidFill>
                  <a:latin typeface="Arial Bold"/>
                  <a:ea typeface="Arial Bold"/>
                  <a:cs typeface="Arial Bold"/>
                  <a:sym typeface="Arial Bold"/>
                </a:rPr>
                <a:t> </a:t>
              </a:r>
              <a:r>
                <a:rPr lang="en-US" sz="6417" b="1" dirty="0" err="1">
                  <a:solidFill>
                    <a:srgbClr val="FFFFFF"/>
                  </a:solidFill>
                  <a:latin typeface="Arial Bold"/>
                  <a:ea typeface="Arial Bold"/>
                  <a:cs typeface="Arial Bold"/>
                  <a:sym typeface="Arial Bold"/>
                </a:rPr>
                <a:t>Klimatiltagsprogrammet</a:t>
              </a:r>
              <a:endParaRPr lang="en-US" sz="6417" b="1" dirty="0">
                <a:solidFill>
                  <a:srgbClr val="FFFFFF"/>
                </a:solidFill>
                <a:latin typeface="Arial Bold"/>
                <a:ea typeface="Arial Bold"/>
                <a:cs typeface="Arial Bold"/>
                <a:sym typeface="Arial Bold"/>
              </a:endParaRPr>
            </a:p>
            <a:p>
              <a:pPr algn="l">
                <a:lnSpc>
                  <a:spcPts val="7000"/>
                </a:lnSpc>
              </a:pPr>
              <a:r>
                <a:rPr lang="en-US" sz="6417" b="1" dirty="0">
                  <a:solidFill>
                    <a:srgbClr val="FFFFFF"/>
                  </a:solidFill>
                  <a:latin typeface="Arial Bold"/>
                  <a:ea typeface="Arial Bold"/>
                  <a:cs typeface="Arial Bold"/>
                  <a:sym typeface="Arial Bold"/>
                </a:rPr>
                <a:t>2026-2029</a:t>
              </a:r>
            </a:p>
            <a:p>
              <a:pPr algn="l">
                <a:lnSpc>
                  <a:spcPts val="4517"/>
                </a:lnSpc>
              </a:pPr>
              <a:endParaRPr lang="en-US" sz="6417" b="1" dirty="0">
                <a:solidFill>
                  <a:srgbClr val="FFFFFF"/>
                </a:solidFill>
                <a:latin typeface="Arial Bold"/>
                <a:ea typeface="Arial Bold"/>
                <a:cs typeface="Arial Bold"/>
                <a:sym typeface="Arial Bold"/>
              </a:endParaRPr>
            </a:p>
          </p:txBody>
        </p:sp>
      </p:grpSp>
      <p:sp>
        <p:nvSpPr>
          <p:cNvPr id="27" name="TextBox 27"/>
          <p:cNvSpPr txBox="1"/>
          <p:nvPr/>
        </p:nvSpPr>
        <p:spPr>
          <a:xfrm>
            <a:off x="18441532" y="-13200"/>
            <a:ext cx="2489746" cy="2009410"/>
          </a:xfrm>
          <a:prstGeom prst="rect">
            <a:avLst/>
          </a:prstGeom>
        </p:spPr>
        <p:txBody>
          <a:bodyPr lIns="0" tIns="0" rIns="0" bIns="0" rtlCol="0" anchor="t">
            <a:spAutoFit/>
          </a:bodyPr>
          <a:lstStyle/>
          <a:p>
            <a:pPr algn="l">
              <a:lnSpc>
                <a:spcPts val="1621"/>
              </a:lnSpc>
            </a:pPr>
            <a:r>
              <a:rPr lang="en-US" sz="1351" b="1">
                <a:solidFill>
                  <a:srgbClr val="808080"/>
                </a:solidFill>
                <a:latin typeface="Arial Bold"/>
                <a:ea typeface="Arial Bold"/>
                <a:cs typeface="Arial Bold"/>
                <a:sym typeface="Arial Bold"/>
              </a:rPr>
              <a:t>Gitter- og hjælpelinjer</a:t>
            </a:r>
          </a:p>
          <a:p>
            <a:pPr algn="l">
              <a:lnSpc>
                <a:spcPts val="1621"/>
              </a:lnSpc>
            </a:pPr>
            <a:r>
              <a:rPr lang="en-US" sz="1351">
                <a:solidFill>
                  <a:srgbClr val="808080"/>
                </a:solidFill>
                <a:latin typeface="Arial"/>
                <a:ea typeface="Arial"/>
                <a:cs typeface="Arial"/>
                <a:sym typeface="Arial"/>
              </a:rPr>
              <a:t>For at se gitter- og hjælpelinjer</a:t>
            </a:r>
          </a:p>
          <a:p>
            <a:pPr algn="l">
              <a:lnSpc>
                <a:spcPts val="1621"/>
              </a:lnSpc>
            </a:pPr>
            <a:r>
              <a:rPr lang="en-US" sz="1351" b="1">
                <a:solidFill>
                  <a:srgbClr val="808080"/>
                </a:solidFill>
                <a:latin typeface="Arial Bold"/>
                <a:ea typeface="Arial Bold"/>
                <a:cs typeface="Arial Bold"/>
                <a:sym typeface="Arial Bold"/>
              </a:rPr>
              <a:t>1.</a:t>
            </a:r>
            <a:r>
              <a:rPr lang="en-US" sz="1351">
                <a:solidFill>
                  <a:srgbClr val="808080"/>
                </a:solidFill>
                <a:latin typeface="Arial"/>
                <a:ea typeface="Arial"/>
                <a:cs typeface="Arial"/>
                <a:sym typeface="Arial"/>
              </a:rPr>
              <a:t> Klik på </a:t>
            </a:r>
            <a:r>
              <a:rPr lang="en-US" sz="1351" b="1">
                <a:solidFill>
                  <a:srgbClr val="808080"/>
                </a:solidFill>
                <a:latin typeface="Arial Bold"/>
                <a:ea typeface="Arial Bold"/>
                <a:cs typeface="Arial Bold"/>
                <a:sym typeface="Arial Bold"/>
              </a:rPr>
              <a:t>Vis</a:t>
            </a:r>
          </a:p>
          <a:p>
            <a:pPr algn="l">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Gitterlinjer</a:t>
            </a:r>
          </a:p>
          <a:p>
            <a:pPr algn="l">
              <a:lnSpc>
                <a:spcPts val="1621"/>
              </a:lnSpc>
            </a:pPr>
            <a:r>
              <a:rPr lang="en-US" sz="1351">
                <a:solidFill>
                  <a:srgbClr val="808080"/>
                </a:solidFill>
                <a:latin typeface="Arial"/>
                <a:ea typeface="Arial"/>
                <a:cs typeface="Arial"/>
                <a:sym typeface="Arial"/>
              </a:rPr>
              <a:t>og/eller </a:t>
            </a:r>
            <a:r>
              <a:rPr lang="en-US" sz="1351" b="1">
                <a:solidFill>
                  <a:srgbClr val="808080"/>
                </a:solidFill>
                <a:latin typeface="Arial Bold"/>
                <a:ea typeface="Arial Bold"/>
                <a:cs typeface="Arial Bold"/>
                <a:sym typeface="Arial Bold"/>
              </a:rPr>
              <a:t>Hjælpelinjer</a:t>
            </a:r>
          </a:p>
          <a:p>
            <a:pPr algn="l">
              <a:lnSpc>
                <a:spcPts val="1621"/>
              </a:lnSpc>
            </a:pPr>
            <a:endParaRPr lang="en-US" sz="1351" b="1">
              <a:solidFill>
                <a:srgbClr val="808080"/>
              </a:solidFill>
              <a:latin typeface="Arial Bold"/>
              <a:ea typeface="Arial Bold"/>
              <a:cs typeface="Arial Bold"/>
              <a:sym typeface="Arial Bold"/>
            </a:endParaRPr>
          </a:p>
          <a:p>
            <a:pPr algn="l">
              <a:lnSpc>
                <a:spcPts val="1621"/>
              </a:lnSpc>
            </a:pPr>
            <a:r>
              <a:rPr lang="en-US" sz="1351" b="1">
                <a:solidFill>
                  <a:srgbClr val="808080"/>
                </a:solidFill>
                <a:latin typeface="Arial Bold"/>
                <a:ea typeface="Arial Bold"/>
                <a:cs typeface="Arial Bold"/>
                <a:sym typeface="Arial Bold"/>
              </a:rPr>
              <a:t>Tip</a:t>
            </a:r>
            <a:r>
              <a:rPr lang="en-US" sz="1351">
                <a:solidFill>
                  <a:srgbClr val="808080"/>
                </a:solidFill>
                <a:latin typeface="Arial"/>
                <a:ea typeface="Arial"/>
                <a:cs typeface="Arial"/>
                <a:sym typeface="Arial"/>
              </a:rPr>
              <a:t>: Alt + F9 for hurtig visning af hjælpelinjer</a:t>
            </a:r>
          </a:p>
        </p:txBody>
      </p:sp>
      <p:sp>
        <p:nvSpPr>
          <p:cNvPr id="28" name="TextBox 28"/>
          <p:cNvSpPr txBox="1"/>
          <p:nvPr/>
        </p:nvSpPr>
        <p:spPr>
          <a:xfrm>
            <a:off x="-3085811" y="1758185"/>
            <a:ext cx="2939922" cy="246011"/>
          </a:xfrm>
          <a:prstGeom prst="rect">
            <a:avLst/>
          </a:prstGeom>
        </p:spPr>
        <p:txBody>
          <a:bodyPr lIns="0" tIns="0" rIns="0" bIns="0" rtlCol="0" anchor="t">
            <a:spAutoFit/>
          </a:bodyPr>
          <a:lstStyle/>
          <a:p>
            <a:pPr algn="r">
              <a:lnSpc>
                <a:spcPts val="1621"/>
              </a:lnSpc>
            </a:pPr>
            <a:r>
              <a:rPr lang="en-US" sz="1351">
                <a:solidFill>
                  <a:srgbClr val="808080"/>
                </a:solidFill>
                <a:latin typeface="Arial"/>
                <a:ea typeface="Arial"/>
                <a:cs typeface="Arial"/>
                <a:sym typeface="Arial"/>
              </a:rPr>
              <a:t>Maks tre linjer i stor typografi</a:t>
            </a:r>
          </a:p>
        </p:txBody>
      </p:sp>
      <p:pic>
        <p:nvPicPr>
          <p:cNvPr id="30" name="Billede 29">
            <a:extLst>
              <a:ext uri="{FF2B5EF4-FFF2-40B4-BE49-F238E27FC236}">
                <a16:creationId xmlns:a16="http://schemas.microsoft.com/office/drawing/2014/main" id="{62ED314C-0282-49E9-8766-ABE78CF2F4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991505"/>
            <a:ext cx="2971800" cy="15172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Forventede</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resultater</a:t>
            </a:r>
            <a:r>
              <a:rPr lang="en-US" sz="3452" b="1" dirty="0">
                <a:solidFill>
                  <a:srgbClr val="003127"/>
                </a:solidFill>
                <a:latin typeface="Arial Bold"/>
                <a:ea typeface="Arial Bold"/>
                <a:cs typeface="Arial Bold"/>
                <a:sym typeface="Arial Bold"/>
              </a:rPr>
              <a:t> – “expected impacts”</a:t>
            </a: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sp>
        <p:nvSpPr>
          <p:cNvPr id="24" name="Tekstfelt 23">
            <a:extLst>
              <a:ext uri="{FF2B5EF4-FFF2-40B4-BE49-F238E27FC236}">
                <a16:creationId xmlns:a16="http://schemas.microsoft.com/office/drawing/2014/main" id="{820C5377-C939-4CBB-8CF4-0CA75FF02447}"/>
              </a:ext>
            </a:extLst>
          </p:cNvPr>
          <p:cNvSpPr txBox="1"/>
          <p:nvPr/>
        </p:nvSpPr>
        <p:spPr>
          <a:xfrm>
            <a:off x="987005" y="1523383"/>
            <a:ext cx="8156995" cy="5293757"/>
          </a:xfrm>
          <a:prstGeom prst="rect">
            <a:avLst/>
          </a:prstGeom>
          <a:noFill/>
        </p:spPr>
        <p:txBody>
          <a:bodyPr wrap="square" rtlCol="0">
            <a:spAutoFit/>
          </a:bodyPr>
          <a:lstStyle/>
          <a:p>
            <a:pPr lvl="0"/>
            <a:r>
              <a:rPr lang="da-DK" sz="2000" dirty="0"/>
              <a:t>For projekter, der adresserer en </a:t>
            </a:r>
            <a:r>
              <a:rPr lang="da-DK" sz="2000" b="1" dirty="0"/>
              <a:t>fokuseret dokumentation af klimaeffekter</a:t>
            </a:r>
            <a:r>
              <a:rPr lang="da-DK" sz="2000" dirty="0"/>
              <a:t>, forventes programmet at føre til:</a:t>
            </a:r>
          </a:p>
          <a:p>
            <a:pPr marL="285750" lvl="0" indent="-285750">
              <a:buFont typeface="Arial" panose="020B0604020202020204" pitchFamily="34" charset="0"/>
              <a:buChar char="•"/>
            </a:pPr>
            <a:r>
              <a:rPr lang="da-DK" sz="2000" dirty="0"/>
              <a:t>At klimaeffekten af de givne klimatiltag kvantificeres med tilstrækkelig præcision og robusthed til, at de kan indgå i Danmarks nationale emissionsopgørelse og understøtte implementering i praksis.</a:t>
            </a:r>
            <a:endParaRPr lang="da-DK" sz="2800" dirty="0"/>
          </a:p>
          <a:p>
            <a:pPr marL="285750" lvl="0" indent="-285750">
              <a:buFont typeface="Arial" panose="020B0604020202020204" pitchFamily="34" charset="0"/>
              <a:buChar char="•"/>
            </a:pPr>
            <a:r>
              <a:rPr lang="da-DK" sz="2000" dirty="0"/>
              <a:t>Et veldokumenteret </a:t>
            </a:r>
            <a:r>
              <a:rPr lang="da-DK" sz="2000" dirty="0" err="1"/>
              <a:t>vidensgrundlag</a:t>
            </a:r>
            <a:r>
              <a:rPr lang="da-DK" sz="2000" dirty="0"/>
              <a:t> for referenceudledninger og reduktionseffekter på bedriftsniveau, som kan bidrage til udvikling af fremtidig bedriftsnær </a:t>
            </a:r>
            <a:r>
              <a:rPr lang="da-DK" sz="2000" dirty="0" err="1"/>
              <a:t>CO₂e-regulering</a:t>
            </a:r>
            <a:r>
              <a:rPr lang="da-DK" sz="2000" dirty="0"/>
              <a:t>.</a:t>
            </a:r>
            <a:endParaRPr lang="da-DK" sz="2800" dirty="0"/>
          </a:p>
          <a:p>
            <a:pPr marL="285750" lvl="0" indent="-285750">
              <a:buFont typeface="Arial" panose="020B0604020202020204" pitchFamily="34" charset="0"/>
              <a:buChar char="•"/>
            </a:pPr>
            <a:r>
              <a:rPr lang="da-DK" sz="2000" dirty="0"/>
              <a:t>At dokumentationen omfatter relevante variationer og driftsforhold, som afspejler praktiske anvendelsesscenarier og sikrer overførbarhed til national skala samt peger på relevante aktivitetsdata.</a:t>
            </a:r>
            <a:endParaRPr lang="da-DK" sz="2800" dirty="0"/>
          </a:p>
          <a:p>
            <a:r>
              <a:rPr lang="da-DK" sz="2000" dirty="0"/>
              <a:t> </a:t>
            </a:r>
            <a:endParaRPr lang="da-DK" sz="2800" dirty="0"/>
          </a:p>
          <a:p>
            <a:pPr lvl="0"/>
            <a:r>
              <a:rPr lang="da-DK" sz="2000" dirty="0"/>
              <a:t>For projekter med fokus på </a:t>
            </a:r>
            <a:r>
              <a:rPr lang="da-DK" sz="2000" b="1" dirty="0"/>
              <a:t>screening</a:t>
            </a:r>
            <a:r>
              <a:rPr lang="da-DK" sz="2000" dirty="0"/>
              <a:t> af biologiske nitrifikationshæmmere forventes programmet at føre til:</a:t>
            </a:r>
          </a:p>
          <a:p>
            <a:pPr marL="285750" lvl="0" indent="-285750">
              <a:buFont typeface="Arial" panose="020B0604020202020204" pitchFamily="34" charset="0"/>
              <a:buChar char="•"/>
            </a:pPr>
            <a:r>
              <a:rPr lang="da-DK" sz="2000" dirty="0"/>
              <a:t>Bidrag til </a:t>
            </a:r>
            <a:r>
              <a:rPr lang="da-DK" sz="2000" dirty="0" err="1"/>
              <a:t>vidensgrundlaget</a:t>
            </a:r>
            <a:r>
              <a:rPr lang="da-DK" sz="2000" dirty="0"/>
              <a:t> for en videre forskning i og udvikling af biologiske nitrifikationshæmmere hos relevante afgrøder. </a:t>
            </a:r>
            <a:endParaRPr lang="da-DK" sz="2800" dirty="0"/>
          </a:p>
          <a:p>
            <a:r>
              <a:rPr lang="da-DK" sz="2000" dirty="0"/>
              <a:t> </a:t>
            </a:r>
            <a:endParaRPr lang="da-DK" sz="2400" dirty="0"/>
          </a:p>
        </p:txBody>
      </p:sp>
      <p:sp>
        <p:nvSpPr>
          <p:cNvPr id="16" name="Tekstfelt 15">
            <a:extLst>
              <a:ext uri="{FF2B5EF4-FFF2-40B4-BE49-F238E27FC236}">
                <a16:creationId xmlns:a16="http://schemas.microsoft.com/office/drawing/2014/main" id="{822F8615-68F0-4181-AD14-3186351D652F}"/>
              </a:ext>
            </a:extLst>
          </p:cNvPr>
          <p:cNvSpPr txBox="1"/>
          <p:nvPr/>
        </p:nvSpPr>
        <p:spPr>
          <a:xfrm>
            <a:off x="9488129" y="2188845"/>
            <a:ext cx="8165960" cy="7078861"/>
          </a:xfrm>
          <a:prstGeom prst="rect">
            <a:avLst/>
          </a:prstGeom>
          <a:noFill/>
        </p:spPr>
        <p:txBody>
          <a:bodyPr wrap="square" rtlCol="0">
            <a:spAutoFit/>
          </a:bodyPr>
          <a:lstStyle/>
          <a:p>
            <a:pPr lvl="0"/>
            <a:r>
              <a:rPr lang="da-DK" sz="2000" dirty="0"/>
              <a:t>For projekter med fokus på </a:t>
            </a:r>
            <a:r>
              <a:rPr lang="da-DK" sz="2000" b="1" dirty="0"/>
              <a:t>test, skala og demonstration</a:t>
            </a:r>
            <a:r>
              <a:rPr lang="da-DK" sz="2000" dirty="0"/>
              <a:t> forventes programmet at føre til:</a:t>
            </a:r>
          </a:p>
          <a:p>
            <a:pPr marL="285750" lvl="0" indent="-285750">
              <a:buFont typeface="Arial" panose="020B0604020202020204" pitchFamily="34" charset="0"/>
              <a:buChar char="•"/>
            </a:pPr>
            <a:r>
              <a:rPr lang="da-DK" sz="2000" dirty="0"/>
              <a:t>At de givne klimatiltag testes og demonstreres i praksis, så deres teknologiske modenhed og klimaeffekt i realistiske driftsmiljøer kan vurderes.</a:t>
            </a:r>
            <a:endParaRPr lang="da-DK" sz="2800" dirty="0"/>
          </a:p>
          <a:p>
            <a:pPr marL="285750" lvl="0" indent="-285750">
              <a:buFont typeface="Arial" panose="020B0604020202020204" pitchFamily="34" charset="0"/>
              <a:buChar char="•"/>
            </a:pPr>
            <a:r>
              <a:rPr lang="da-DK" sz="2000" dirty="0"/>
              <a:t>Pålidelige estimater for reduktionspotentiale ved </a:t>
            </a:r>
            <a:r>
              <a:rPr lang="da-DK" sz="2000" dirty="0" err="1"/>
              <a:t>fuld-skala</a:t>
            </a:r>
            <a:r>
              <a:rPr lang="da-DK" sz="2000" dirty="0"/>
              <a:t> anvendelse og </a:t>
            </a:r>
            <a:r>
              <a:rPr lang="da-DK" sz="2000" dirty="0" err="1"/>
              <a:t>afdækkning</a:t>
            </a:r>
            <a:r>
              <a:rPr lang="da-DK" sz="2000" dirty="0"/>
              <a:t> af eventuelle tekniske eller praktiske barrierer for implementering.</a:t>
            </a:r>
            <a:endParaRPr lang="da-DK" sz="2800" dirty="0"/>
          </a:p>
          <a:p>
            <a:pPr marL="285750" lvl="0" indent="-285750">
              <a:buFont typeface="Arial" panose="020B0604020202020204" pitchFamily="34" charset="0"/>
              <a:buChar char="•"/>
            </a:pPr>
            <a:r>
              <a:rPr lang="da-DK" sz="2000" dirty="0"/>
              <a:t>Bidrag til at modne klimatiltagene og tilvejebringelse af erfaringsbaseret viden, som kan understøtte erhvervets og myndigheders strategiske beslutninger om udbredelse.</a:t>
            </a:r>
            <a:endParaRPr lang="da-DK" sz="2800" dirty="0"/>
          </a:p>
          <a:p>
            <a:r>
              <a:rPr lang="da-DK" sz="2000" dirty="0"/>
              <a:t> </a:t>
            </a:r>
            <a:endParaRPr lang="da-DK" sz="2800" dirty="0"/>
          </a:p>
          <a:p>
            <a:pPr lvl="0"/>
            <a:r>
              <a:rPr lang="da-DK" sz="2000" dirty="0"/>
              <a:t>For projekter med fokus på </a:t>
            </a:r>
            <a:r>
              <a:rPr lang="da-DK" sz="2000" b="1" dirty="0"/>
              <a:t>afdækning af væsentlige negative sideeffekter</a:t>
            </a:r>
            <a:r>
              <a:rPr lang="da-DK" sz="2000" dirty="0"/>
              <a:t> forventes programmet at føre til:</a:t>
            </a:r>
          </a:p>
          <a:p>
            <a:pPr marL="285750" lvl="0" indent="-285750">
              <a:buFont typeface="Arial" panose="020B0604020202020204" pitchFamily="34" charset="0"/>
              <a:buChar char="•"/>
            </a:pPr>
            <a:r>
              <a:rPr lang="da-DK" sz="2000" dirty="0"/>
              <a:t>At potentielle miljømæssige og sundhedsmæssige risici ved anvendelse af de givne klimatiltag identificeres og dokumenteres, så beslutninger om implementering kan træffes på et oplyst grundlag.</a:t>
            </a:r>
            <a:endParaRPr lang="da-DK" sz="2800" dirty="0"/>
          </a:p>
          <a:p>
            <a:pPr marL="285750" lvl="0" indent="-285750">
              <a:buFont typeface="Arial" panose="020B0604020202020204" pitchFamily="34" charset="0"/>
              <a:buChar char="•"/>
            </a:pPr>
            <a:r>
              <a:rPr lang="da-DK" sz="2000" dirty="0"/>
              <a:t>At der udarbejdes vurderinger af konsekvenser for nærmiljø, fjernmiljø, dyrevelfærd og menneskelig sundhed i relation til anvendelsen af de konkrete klimatiltag.</a:t>
            </a:r>
            <a:endParaRPr lang="da-DK" sz="2800" dirty="0"/>
          </a:p>
          <a:p>
            <a:pPr marL="285750" lvl="0" indent="-285750">
              <a:buFont typeface="Arial" panose="020B0604020202020204" pitchFamily="34" charset="0"/>
              <a:buChar char="•"/>
            </a:pPr>
            <a:r>
              <a:rPr lang="da-DK" sz="2000" dirty="0"/>
              <a:t>Bidrag til udviklingen af klare retningslinjer for, hvilke typer sideeffekter, der bør undersøges i fremtiden.</a:t>
            </a:r>
            <a:endParaRPr lang="da-DK" sz="2800" dirty="0"/>
          </a:p>
          <a:p>
            <a:endParaRPr lang="da-DK" dirty="0"/>
          </a:p>
        </p:txBody>
      </p:sp>
    </p:spTree>
    <p:extLst>
      <p:ext uri="{BB962C8B-B14F-4D97-AF65-F5344CB8AC3E}">
        <p14:creationId xmlns:p14="http://schemas.microsoft.com/office/powerpoint/2010/main" val="295232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nSpc>
                <a:spcPts val="3728"/>
              </a:lnSpc>
            </a:pPr>
            <a:r>
              <a:rPr lang="en-US" sz="3452" b="1" dirty="0" err="1">
                <a:solidFill>
                  <a:srgbClr val="003127"/>
                </a:solidFill>
                <a:latin typeface="Arial Bold"/>
                <a:ea typeface="Arial Bold"/>
                <a:cs typeface="Arial Bold"/>
                <a:sym typeface="Arial Bold"/>
              </a:rPr>
              <a:t>Forskningsfaglig</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vurdering</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sp>
        <p:nvSpPr>
          <p:cNvPr id="24" name="Tekstfelt 23">
            <a:extLst>
              <a:ext uri="{FF2B5EF4-FFF2-40B4-BE49-F238E27FC236}">
                <a16:creationId xmlns:a16="http://schemas.microsoft.com/office/drawing/2014/main" id="{20259D05-87D4-456F-B6FC-22E72935E6C3}"/>
              </a:ext>
            </a:extLst>
          </p:cNvPr>
          <p:cNvSpPr txBox="1"/>
          <p:nvPr/>
        </p:nvSpPr>
        <p:spPr>
          <a:xfrm>
            <a:off x="978040" y="1767120"/>
            <a:ext cx="13880960" cy="7602081"/>
          </a:xfrm>
          <a:prstGeom prst="rect">
            <a:avLst/>
          </a:prstGeom>
          <a:noFill/>
        </p:spPr>
        <p:txBody>
          <a:bodyPr wrap="square" rtlCol="0">
            <a:spAutoFit/>
          </a:bodyPr>
          <a:lstStyle/>
          <a:p>
            <a:r>
              <a:rPr lang="da-DK" sz="2000" dirty="0"/>
              <a:t>”</a:t>
            </a:r>
            <a:r>
              <a:rPr lang="da-DK" sz="2000" b="1" dirty="0"/>
              <a:t>Ansøgningernes forskningsfaglige kvalitet vurderes af et vurderingsudvalg</a:t>
            </a:r>
            <a:r>
              <a:rPr lang="da-DK" sz="2000" dirty="0"/>
              <a:t> på et forskningsfagligt niveau tilsvarende Innovationsfondens, jævnfør § 5, stk. 1, i lov om Danmarks Innovationsfond (Innovationsfonden), jf. lovbekendtgørelse nr. 156 af 13. februar 2025. </a:t>
            </a:r>
            <a:endParaRPr lang="da-DK" dirty="0"/>
          </a:p>
          <a:p>
            <a:endParaRPr lang="da-DK" sz="2000" dirty="0"/>
          </a:p>
          <a:p>
            <a:r>
              <a:rPr lang="da-DK" sz="2000" dirty="0"/>
              <a:t>Vurderingsudvalget består af forskere eller forskningskyndige udpeget med udgangspunkt i indstillinger fra centrale interessenter. Vurderingsudvalget udpeges af SGAV. En tværministeriel arbejdsgruppe bistår vurderingsudvalget i vurderingsprocessen. Innovationsfonden godkender, at ressortministeriets forskningsfaglige udvalg besidder relevant forskningsfaglig indsigt i forhold til det pågældende opslag. </a:t>
            </a:r>
            <a:endParaRPr lang="da-DK" dirty="0"/>
          </a:p>
          <a:p>
            <a:endParaRPr lang="da-DK" sz="2000" dirty="0"/>
          </a:p>
          <a:p>
            <a:r>
              <a:rPr lang="da-DK" sz="2000" dirty="0"/>
              <a:t>Det er SGAV, der kommunikerer med vurderingsudvalget. Ansøger partshøres i myndighedens afgørelse.</a:t>
            </a:r>
            <a:endParaRPr lang="da-DK" dirty="0"/>
          </a:p>
          <a:p>
            <a:endParaRPr lang="da-DK" sz="2000" dirty="0"/>
          </a:p>
          <a:p>
            <a:r>
              <a:rPr lang="da-DK" sz="2000" b="1" dirty="0"/>
              <a:t>Vurderingen af ansøgningernes forskningsfaglige kvalitet gennemføres af vurderingsudvalget på baggrund af følgende kriterier:</a:t>
            </a:r>
            <a:endParaRPr lang="da-DK" b="1" dirty="0"/>
          </a:p>
          <a:p>
            <a:pPr marL="742950" lvl="1" indent="-285750">
              <a:buFont typeface="Arial" panose="020B0604020202020204" pitchFamily="34" charset="0"/>
              <a:buChar char="•"/>
            </a:pPr>
            <a:r>
              <a:rPr lang="da-DK" sz="2000" b="1" dirty="0"/>
              <a:t>Projektets problemformulering og hypotese, teoretiske grundlag, metode og overordnet projektplan med mål, milepæle, leverancer, succeskriterier og vigtige risici.</a:t>
            </a:r>
            <a:endParaRPr lang="da-DK" sz="4400" b="1" dirty="0"/>
          </a:p>
          <a:p>
            <a:pPr marL="742950" lvl="1" indent="-285750">
              <a:buFont typeface="Arial" panose="020B0604020202020204" pitchFamily="34" charset="0"/>
              <a:buChar char="•"/>
            </a:pPr>
            <a:r>
              <a:rPr lang="da-DK" sz="2000" b="1" dirty="0"/>
              <a:t>Projektets forskningsfaglige indhold i forhold til ’</a:t>
            </a:r>
            <a:r>
              <a:rPr lang="da-DK" sz="2000" b="1" dirty="0" err="1"/>
              <a:t>state</a:t>
            </a:r>
            <a:r>
              <a:rPr lang="da-DK" sz="2000" b="1" dirty="0"/>
              <a:t>-of-the-art’.</a:t>
            </a:r>
            <a:endParaRPr lang="da-DK" sz="4400" b="1" dirty="0"/>
          </a:p>
          <a:p>
            <a:pPr marL="742950" lvl="1" indent="-285750">
              <a:buFont typeface="Arial" panose="020B0604020202020204" pitchFamily="34" charset="0"/>
              <a:buChar char="•"/>
            </a:pPr>
            <a:r>
              <a:rPr lang="da-DK" sz="2000" b="1" dirty="0"/>
              <a:t>Projektgruppens forsknings- og projektledelseskompetencer, herunder især projektleder og arbejdspakkeledere samt relevante oplysninger om arbejdsdeling.  </a:t>
            </a:r>
            <a:endParaRPr lang="da-DK" sz="4400" b="1" dirty="0"/>
          </a:p>
          <a:p>
            <a:endParaRPr lang="da-DK" sz="2000" dirty="0"/>
          </a:p>
          <a:p>
            <a:r>
              <a:rPr lang="da-DK" sz="2000" dirty="0"/>
              <a:t>Hver ansøgning vurderes på denne baggrund enten støtteværdig eller ikke-støtteværdig.</a:t>
            </a:r>
            <a:endParaRPr lang="da-DK" dirty="0"/>
          </a:p>
          <a:p>
            <a:endParaRPr lang="da-DK" sz="2000" dirty="0"/>
          </a:p>
          <a:p>
            <a:r>
              <a:rPr lang="da-DK" sz="2000" dirty="0"/>
              <a:t>Den tværministerielle arbejdsgruppe består af faglige medarbejdere fra Styrelsen for Grøn arealomlægning og Vandmiljø, Miljøstyrelsen, Ministeriet for Fødevarer, Landbrug og Fiskeri samt Klima- Energi og Forsyningsministeriet.”</a:t>
            </a:r>
          </a:p>
          <a:p>
            <a:pPr lvl="1"/>
            <a:endParaRPr lang="da-DK" sz="2400" b="1" dirty="0"/>
          </a:p>
          <a:p>
            <a:pPr marL="800100" lvl="1" indent="-342900">
              <a:buFont typeface="Arial" panose="020B0604020202020204" pitchFamily="34" charset="0"/>
              <a:buChar char="•"/>
            </a:pPr>
            <a:endParaRPr lang="da-DK" sz="2400" b="1" dirty="0"/>
          </a:p>
        </p:txBody>
      </p:sp>
    </p:spTree>
    <p:extLst>
      <p:ext uri="{BB962C8B-B14F-4D97-AF65-F5344CB8AC3E}">
        <p14:creationId xmlns:p14="http://schemas.microsoft.com/office/powerpoint/2010/main" val="3166230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Prioriteringskriterier</a:t>
            </a:r>
            <a:r>
              <a:rPr lang="en-US" sz="3452" b="1" dirty="0">
                <a:solidFill>
                  <a:srgbClr val="003127"/>
                </a:solidFill>
                <a:latin typeface="Arial Bold"/>
                <a:ea typeface="Arial Bold"/>
                <a:cs typeface="Arial Bold"/>
                <a:sym typeface="Arial Bold"/>
              </a:rPr>
              <a:t> – og </a:t>
            </a:r>
            <a:r>
              <a:rPr lang="en-US" sz="3452" b="1" dirty="0" err="1">
                <a:solidFill>
                  <a:srgbClr val="003127"/>
                </a:solidFill>
                <a:latin typeface="Arial Bold"/>
                <a:ea typeface="Arial Bold"/>
                <a:cs typeface="Arial Bold"/>
                <a:sym typeface="Arial Bold"/>
              </a:rPr>
              <a:t>deres</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vægtning</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pic>
        <p:nvPicPr>
          <p:cNvPr id="20" name="Billede 19">
            <a:extLst>
              <a:ext uri="{FF2B5EF4-FFF2-40B4-BE49-F238E27FC236}">
                <a16:creationId xmlns:a16="http://schemas.microsoft.com/office/drawing/2014/main" id="{6A42B654-990F-418E-AE0B-5C62080AA592}"/>
              </a:ext>
            </a:extLst>
          </p:cNvPr>
          <p:cNvPicPr>
            <a:picLocks noChangeAspect="1"/>
          </p:cNvPicPr>
          <p:nvPr/>
        </p:nvPicPr>
        <p:blipFill rotWithShape="1">
          <a:blip r:embed="rId5"/>
          <a:srcRect b="39905"/>
          <a:stretch/>
        </p:blipFill>
        <p:spPr>
          <a:xfrm>
            <a:off x="294268" y="1264896"/>
            <a:ext cx="8915400" cy="7475379"/>
          </a:xfrm>
          <a:prstGeom prst="rect">
            <a:avLst/>
          </a:prstGeom>
        </p:spPr>
      </p:pic>
      <p:pic>
        <p:nvPicPr>
          <p:cNvPr id="25" name="Billede 24">
            <a:extLst>
              <a:ext uri="{FF2B5EF4-FFF2-40B4-BE49-F238E27FC236}">
                <a16:creationId xmlns:a16="http://schemas.microsoft.com/office/drawing/2014/main" id="{933F0476-61F2-4C73-8CE3-C7C4E9A4B36A}"/>
              </a:ext>
            </a:extLst>
          </p:cNvPr>
          <p:cNvPicPr>
            <a:picLocks noChangeAspect="1"/>
          </p:cNvPicPr>
          <p:nvPr/>
        </p:nvPicPr>
        <p:blipFill rotWithShape="1">
          <a:blip r:embed="rId5"/>
          <a:srcRect t="59439" r="-261" b="1"/>
          <a:stretch/>
        </p:blipFill>
        <p:spPr>
          <a:xfrm>
            <a:off x="9241044" y="2689941"/>
            <a:ext cx="8974959" cy="5065801"/>
          </a:xfrm>
          <a:prstGeom prst="rect">
            <a:avLst/>
          </a:prstGeom>
        </p:spPr>
      </p:pic>
      <p:sp>
        <p:nvSpPr>
          <p:cNvPr id="26" name="Tekstfelt 25">
            <a:extLst>
              <a:ext uri="{FF2B5EF4-FFF2-40B4-BE49-F238E27FC236}">
                <a16:creationId xmlns:a16="http://schemas.microsoft.com/office/drawing/2014/main" id="{8ED88E4D-F1A4-4DC7-A369-5B49E7169B28}"/>
              </a:ext>
            </a:extLst>
          </p:cNvPr>
          <p:cNvSpPr txBox="1"/>
          <p:nvPr/>
        </p:nvSpPr>
        <p:spPr>
          <a:xfrm>
            <a:off x="9354471" y="7909278"/>
            <a:ext cx="8639261" cy="830997"/>
          </a:xfrm>
          <a:prstGeom prst="rect">
            <a:avLst/>
          </a:prstGeom>
          <a:noFill/>
        </p:spPr>
        <p:txBody>
          <a:bodyPr wrap="square" rtlCol="0">
            <a:spAutoFit/>
          </a:bodyPr>
          <a:lstStyle/>
          <a:p>
            <a:r>
              <a:rPr lang="da-DK" sz="2400" dirty="0"/>
              <a:t>Alle kriterier bedømmes af et vurderingsudvalg </a:t>
            </a:r>
          </a:p>
          <a:p>
            <a:r>
              <a:rPr lang="da-DK" sz="2400" b="1" dirty="0"/>
              <a:t>på en skala fra 1 til 5 </a:t>
            </a:r>
            <a:r>
              <a:rPr lang="da-DK" sz="2400" dirty="0"/>
              <a:t>– hvor 5 er højest.</a:t>
            </a:r>
          </a:p>
        </p:txBody>
      </p:sp>
    </p:spTree>
    <p:extLst>
      <p:ext uri="{BB962C8B-B14F-4D97-AF65-F5344CB8AC3E}">
        <p14:creationId xmlns:p14="http://schemas.microsoft.com/office/powerpoint/2010/main" val="1291633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Videre</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proces</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sp>
        <p:nvSpPr>
          <p:cNvPr id="24" name="Tekstfelt 23">
            <a:extLst>
              <a:ext uri="{FF2B5EF4-FFF2-40B4-BE49-F238E27FC236}">
                <a16:creationId xmlns:a16="http://schemas.microsoft.com/office/drawing/2014/main" id="{20259D05-87D4-456F-B6FC-22E72935E6C3}"/>
              </a:ext>
            </a:extLst>
          </p:cNvPr>
          <p:cNvSpPr txBox="1"/>
          <p:nvPr/>
        </p:nvSpPr>
        <p:spPr>
          <a:xfrm>
            <a:off x="266636" y="2528278"/>
            <a:ext cx="13412292" cy="830997"/>
          </a:xfrm>
          <a:prstGeom prst="rect">
            <a:avLst/>
          </a:prstGeom>
          <a:noFill/>
        </p:spPr>
        <p:txBody>
          <a:bodyPr wrap="square" rtlCol="0">
            <a:spAutoFit/>
          </a:bodyPr>
          <a:lstStyle/>
          <a:p>
            <a:pPr lvl="1"/>
            <a:r>
              <a:rPr lang="da-DK" sz="2400" b="1" dirty="0"/>
              <a:t>24. juni – 15. september </a:t>
            </a:r>
            <a:r>
              <a:rPr lang="da-DK" sz="2400" dirty="0"/>
              <a:t>- ansøgningsperiode</a:t>
            </a:r>
          </a:p>
          <a:p>
            <a:pPr marL="800100" lvl="1" indent="-342900">
              <a:buFont typeface="Arial" panose="020B0604020202020204" pitchFamily="34" charset="0"/>
              <a:buChar char="•"/>
            </a:pPr>
            <a:endParaRPr lang="da-DK" sz="2400" dirty="0"/>
          </a:p>
        </p:txBody>
      </p:sp>
      <p:cxnSp>
        <p:nvCxnSpPr>
          <p:cNvPr id="20" name="Lige pilforbindelse 19">
            <a:extLst>
              <a:ext uri="{FF2B5EF4-FFF2-40B4-BE49-F238E27FC236}">
                <a16:creationId xmlns:a16="http://schemas.microsoft.com/office/drawing/2014/main" id="{ABCD17BD-4A3D-440C-B29F-85E9A747B332}"/>
              </a:ext>
            </a:extLst>
          </p:cNvPr>
          <p:cNvCxnSpPr>
            <a:cxnSpLocks/>
          </p:cNvCxnSpPr>
          <p:nvPr/>
        </p:nvCxnSpPr>
        <p:spPr>
          <a:xfrm>
            <a:off x="1226758" y="7048500"/>
            <a:ext cx="15384842" cy="0"/>
          </a:xfrm>
          <a:prstGeom prst="straightConnector1">
            <a:avLst/>
          </a:prstGeom>
          <a:ln w="76200">
            <a:solidFill>
              <a:srgbClr val="006C31"/>
            </a:solidFill>
            <a:tailEnd type="triangle"/>
          </a:ln>
        </p:spPr>
        <p:style>
          <a:lnRef idx="3">
            <a:schemeClr val="dk1"/>
          </a:lnRef>
          <a:fillRef idx="0">
            <a:schemeClr val="dk1"/>
          </a:fillRef>
          <a:effectRef idx="2">
            <a:schemeClr val="dk1"/>
          </a:effectRef>
          <a:fontRef idx="minor">
            <a:schemeClr val="tx1"/>
          </a:fontRef>
        </p:style>
      </p:cxnSp>
      <p:cxnSp>
        <p:nvCxnSpPr>
          <p:cNvPr id="27" name="Lige forbindelse 26">
            <a:extLst>
              <a:ext uri="{FF2B5EF4-FFF2-40B4-BE49-F238E27FC236}">
                <a16:creationId xmlns:a16="http://schemas.microsoft.com/office/drawing/2014/main" id="{889B5F7C-6005-47A5-9E72-406F73DAEBF6}"/>
              </a:ext>
            </a:extLst>
          </p:cNvPr>
          <p:cNvCxnSpPr/>
          <p:nvPr/>
        </p:nvCxnSpPr>
        <p:spPr>
          <a:xfrm flipV="1">
            <a:off x="1600200" y="6743700"/>
            <a:ext cx="0" cy="304800"/>
          </a:xfrm>
          <a:prstGeom prst="line">
            <a:avLst/>
          </a:prstGeom>
          <a:ln w="76200">
            <a:solidFill>
              <a:srgbClr val="006C31"/>
            </a:solidFill>
          </a:ln>
        </p:spPr>
        <p:style>
          <a:lnRef idx="3">
            <a:schemeClr val="dk1"/>
          </a:lnRef>
          <a:fillRef idx="0">
            <a:schemeClr val="dk1"/>
          </a:fillRef>
          <a:effectRef idx="2">
            <a:schemeClr val="dk1"/>
          </a:effectRef>
          <a:fontRef idx="minor">
            <a:schemeClr val="tx1"/>
          </a:fontRef>
        </p:style>
      </p:cxnSp>
      <p:cxnSp>
        <p:nvCxnSpPr>
          <p:cNvPr id="28" name="Lige forbindelse 27">
            <a:extLst>
              <a:ext uri="{FF2B5EF4-FFF2-40B4-BE49-F238E27FC236}">
                <a16:creationId xmlns:a16="http://schemas.microsoft.com/office/drawing/2014/main" id="{1D30F046-6A38-4509-8437-8E0698C8B38F}"/>
              </a:ext>
            </a:extLst>
          </p:cNvPr>
          <p:cNvCxnSpPr/>
          <p:nvPr/>
        </p:nvCxnSpPr>
        <p:spPr>
          <a:xfrm flipV="1">
            <a:off x="8382000" y="6726382"/>
            <a:ext cx="0" cy="304800"/>
          </a:xfrm>
          <a:prstGeom prst="line">
            <a:avLst/>
          </a:prstGeom>
          <a:ln w="76200">
            <a:solidFill>
              <a:srgbClr val="006C31"/>
            </a:solidFill>
          </a:ln>
        </p:spPr>
        <p:style>
          <a:lnRef idx="3">
            <a:schemeClr val="dk1"/>
          </a:lnRef>
          <a:fillRef idx="0">
            <a:schemeClr val="dk1"/>
          </a:fillRef>
          <a:effectRef idx="2">
            <a:schemeClr val="dk1"/>
          </a:effectRef>
          <a:fontRef idx="minor">
            <a:schemeClr val="tx1"/>
          </a:fontRef>
        </p:style>
      </p:cxnSp>
      <p:cxnSp>
        <p:nvCxnSpPr>
          <p:cNvPr id="29" name="Lige forbindelse 28">
            <a:extLst>
              <a:ext uri="{FF2B5EF4-FFF2-40B4-BE49-F238E27FC236}">
                <a16:creationId xmlns:a16="http://schemas.microsoft.com/office/drawing/2014/main" id="{999DEBA0-42DA-4DF1-B650-C37E40221337}"/>
              </a:ext>
            </a:extLst>
          </p:cNvPr>
          <p:cNvCxnSpPr/>
          <p:nvPr/>
        </p:nvCxnSpPr>
        <p:spPr>
          <a:xfrm flipV="1">
            <a:off x="16062888" y="6726382"/>
            <a:ext cx="0" cy="304800"/>
          </a:xfrm>
          <a:prstGeom prst="line">
            <a:avLst/>
          </a:prstGeom>
          <a:ln w="76200">
            <a:solidFill>
              <a:srgbClr val="006C31"/>
            </a:solidFill>
          </a:ln>
        </p:spPr>
        <p:style>
          <a:lnRef idx="3">
            <a:schemeClr val="dk1"/>
          </a:lnRef>
          <a:fillRef idx="0">
            <a:schemeClr val="dk1"/>
          </a:fillRef>
          <a:effectRef idx="2">
            <a:schemeClr val="dk1"/>
          </a:effectRef>
          <a:fontRef idx="minor">
            <a:schemeClr val="tx1"/>
          </a:fontRef>
        </p:style>
      </p:cxnSp>
      <p:sp>
        <p:nvSpPr>
          <p:cNvPr id="31" name="Tekstfelt 30">
            <a:extLst>
              <a:ext uri="{FF2B5EF4-FFF2-40B4-BE49-F238E27FC236}">
                <a16:creationId xmlns:a16="http://schemas.microsoft.com/office/drawing/2014/main" id="{69808BAE-FBD8-4856-98B0-08FD778D1298}"/>
              </a:ext>
            </a:extLst>
          </p:cNvPr>
          <p:cNvSpPr txBox="1"/>
          <p:nvPr/>
        </p:nvSpPr>
        <p:spPr>
          <a:xfrm rot="19016226">
            <a:off x="655144" y="5083672"/>
            <a:ext cx="4503410" cy="830997"/>
          </a:xfrm>
          <a:prstGeom prst="rect">
            <a:avLst/>
          </a:prstGeom>
          <a:noFill/>
        </p:spPr>
        <p:txBody>
          <a:bodyPr wrap="square" rtlCol="0">
            <a:spAutoFit/>
          </a:bodyPr>
          <a:lstStyle/>
          <a:p>
            <a:pPr lvl="1"/>
            <a:r>
              <a:rPr lang="da-DK" sz="2400" b="1" dirty="0"/>
              <a:t>4. juli </a:t>
            </a:r>
            <a:r>
              <a:rPr lang="da-DK" sz="2400" dirty="0"/>
              <a:t>– Informationsmøde</a:t>
            </a:r>
          </a:p>
          <a:p>
            <a:pPr marL="800100" lvl="1" indent="-342900">
              <a:buFont typeface="Arial" panose="020B0604020202020204" pitchFamily="34" charset="0"/>
              <a:buChar char="•"/>
            </a:pPr>
            <a:endParaRPr lang="da-DK" sz="2400" dirty="0"/>
          </a:p>
        </p:txBody>
      </p:sp>
      <p:cxnSp>
        <p:nvCxnSpPr>
          <p:cNvPr id="32" name="Lige pilforbindelse 31">
            <a:extLst>
              <a:ext uri="{FF2B5EF4-FFF2-40B4-BE49-F238E27FC236}">
                <a16:creationId xmlns:a16="http://schemas.microsoft.com/office/drawing/2014/main" id="{0A86095E-BD53-4D5A-B474-DC917EF07DE9}"/>
              </a:ext>
            </a:extLst>
          </p:cNvPr>
          <p:cNvCxnSpPr>
            <a:cxnSpLocks/>
          </p:cNvCxnSpPr>
          <p:nvPr/>
        </p:nvCxnSpPr>
        <p:spPr>
          <a:xfrm flipH="1" flipV="1">
            <a:off x="1600200" y="7096696"/>
            <a:ext cx="838200" cy="1031085"/>
          </a:xfrm>
          <a:prstGeom prst="straightConnector1">
            <a:avLst/>
          </a:prstGeom>
          <a:ln w="238125">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6" name="Tekstfelt 35">
            <a:extLst>
              <a:ext uri="{FF2B5EF4-FFF2-40B4-BE49-F238E27FC236}">
                <a16:creationId xmlns:a16="http://schemas.microsoft.com/office/drawing/2014/main" id="{03894276-950F-4D56-A920-9BB6140EDF0B}"/>
              </a:ext>
            </a:extLst>
          </p:cNvPr>
          <p:cNvSpPr txBox="1"/>
          <p:nvPr/>
        </p:nvSpPr>
        <p:spPr>
          <a:xfrm>
            <a:off x="2019300" y="8081029"/>
            <a:ext cx="13412292" cy="1077218"/>
          </a:xfrm>
          <a:prstGeom prst="rect">
            <a:avLst/>
          </a:prstGeom>
          <a:noFill/>
        </p:spPr>
        <p:txBody>
          <a:bodyPr wrap="square" rtlCol="0">
            <a:spAutoFit/>
          </a:bodyPr>
          <a:lstStyle/>
          <a:p>
            <a:pPr lvl="1"/>
            <a:r>
              <a:rPr lang="da-DK" sz="4000" dirty="0">
                <a:solidFill>
                  <a:srgbClr val="FF0000"/>
                </a:solidFill>
              </a:rPr>
              <a:t>DU ER HER</a:t>
            </a:r>
          </a:p>
          <a:p>
            <a:pPr marL="800100" lvl="1" indent="-342900">
              <a:buFont typeface="Arial" panose="020B0604020202020204" pitchFamily="34" charset="0"/>
              <a:buChar char="•"/>
            </a:pPr>
            <a:endParaRPr lang="da-DK" sz="2400" dirty="0"/>
          </a:p>
        </p:txBody>
      </p:sp>
      <p:sp>
        <p:nvSpPr>
          <p:cNvPr id="39" name="Tekstfelt 38">
            <a:extLst>
              <a:ext uri="{FF2B5EF4-FFF2-40B4-BE49-F238E27FC236}">
                <a16:creationId xmlns:a16="http://schemas.microsoft.com/office/drawing/2014/main" id="{34C55CC4-99DE-46DE-B636-ECE24B15E81B}"/>
              </a:ext>
            </a:extLst>
          </p:cNvPr>
          <p:cNvSpPr txBox="1"/>
          <p:nvPr/>
        </p:nvSpPr>
        <p:spPr>
          <a:xfrm rot="19016226">
            <a:off x="7401145" y="5083672"/>
            <a:ext cx="4503410" cy="830997"/>
          </a:xfrm>
          <a:prstGeom prst="rect">
            <a:avLst/>
          </a:prstGeom>
          <a:noFill/>
        </p:spPr>
        <p:txBody>
          <a:bodyPr wrap="square" rtlCol="0">
            <a:spAutoFit/>
          </a:bodyPr>
          <a:lstStyle/>
          <a:p>
            <a:pPr lvl="1"/>
            <a:r>
              <a:rPr lang="da-DK" sz="2400" b="1" dirty="0"/>
              <a:t>1. oktober</a:t>
            </a:r>
            <a:endParaRPr lang="da-DK" sz="2400" dirty="0"/>
          </a:p>
          <a:p>
            <a:pPr marL="800100" lvl="1" indent="-342900">
              <a:buFont typeface="Arial" panose="020B0604020202020204" pitchFamily="34" charset="0"/>
              <a:buChar char="•"/>
            </a:pPr>
            <a:endParaRPr lang="da-DK" sz="2400" dirty="0"/>
          </a:p>
        </p:txBody>
      </p:sp>
      <p:sp>
        <p:nvSpPr>
          <p:cNvPr id="40" name="Tekstfelt 39">
            <a:extLst>
              <a:ext uri="{FF2B5EF4-FFF2-40B4-BE49-F238E27FC236}">
                <a16:creationId xmlns:a16="http://schemas.microsoft.com/office/drawing/2014/main" id="{1E255DC7-FECA-4454-84CA-2CAC5497E6F6}"/>
              </a:ext>
            </a:extLst>
          </p:cNvPr>
          <p:cNvSpPr txBox="1"/>
          <p:nvPr/>
        </p:nvSpPr>
        <p:spPr>
          <a:xfrm rot="19016226">
            <a:off x="14982054" y="5125114"/>
            <a:ext cx="4503410" cy="461665"/>
          </a:xfrm>
          <a:prstGeom prst="rect">
            <a:avLst/>
          </a:prstGeom>
          <a:noFill/>
        </p:spPr>
        <p:txBody>
          <a:bodyPr wrap="square" rtlCol="0">
            <a:spAutoFit/>
          </a:bodyPr>
          <a:lstStyle/>
          <a:p>
            <a:pPr lvl="1"/>
            <a:r>
              <a:rPr lang="da-DK" sz="2400" b="1" dirty="0"/>
              <a:t>31. december </a:t>
            </a:r>
          </a:p>
        </p:txBody>
      </p:sp>
      <p:cxnSp>
        <p:nvCxnSpPr>
          <p:cNvPr id="41" name="Lige forbindelse 40">
            <a:extLst>
              <a:ext uri="{FF2B5EF4-FFF2-40B4-BE49-F238E27FC236}">
                <a16:creationId xmlns:a16="http://schemas.microsoft.com/office/drawing/2014/main" id="{CF1D871B-A640-4FEA-8F70-CF2A2FAEC457}"/>
              </a:ext>
            </a:extLst>
          </p:cNvPr>
          <p:cNvCxnSpPr/>
          <p:nvPr/>
        </p:nvCxnSpPr>
        <p:spPr>
          <a:xfrm flipV="1">
            <a:off x="4191000" y="6743700"/>
            <a:ext cx="0" cy="304800"/>
          </a:xfrm>
          <a:prstGeom prst="line">
            <a:avLst/>
          </a:prstGeom>
          <a:ln w="76200">
            <a:solidFill>
              <a:srgbClr val="006C31"/>
            </a:solidFill>
          </a:ln>
        </p:spPr>
        <p:style>
          <a:lnRef idx="3">
            <a:schemeClr val="dk1"/>
          </a:lnRef>
          <a:fillRef idx="0">
            <a:schemeClr val="dk1"/>
          </a:fillRef>
          <a:effectRef idx="2">
            <a:schemeClr val="dk1"/>
          </a:effectRef>
          <a:fontRef idx="minor">
            <a:schemeClr val="tx1"/>
          </a:fontRef>
        </p:style>
      </p:cxnSp>
      <p:sp>
        <p:nvSpPr>
          <p:cNvPr id="42" name="Tekstfelt 41">
            <a:extLst>
              <a:ext uri="{FF2B5EF4-FFF2-40B4-BE49-F238E27FC236}">
                <a16:creationId xmlns:a16="http://schemas.microsoft.com/office/drawing/2014/main" id="{36A87C17-682A-4193-B850-61D98E39F96E}"/>
              </a:ext>
            </a:extLst>
          </p:cNvPr>
          <p:cNvSpPr txBox="1"/>
          <p:nvPr/>
        </p:nvSpPr>
        <p:spPr>
          <a:xfrm rot="19016226">
            <a:off x="2845254" y="4073012"/>
            <a:ext cx="7463747" cy="830997"/>
          </a:xfrm>
          <a:prstGeom prst="rect">
            <a:avLst/>
          </a:prstGeom>
          <a:noFill/>
        </p:spPr>
        <p:txBody>
          <a:bodyPr wrap="square" rtlCol="0">
            <a:spAutoFit/>
          </a:bodyPr>
          <a:lstStyle/>
          <a:p>
            <a:pPr lvl="1"/>
            <a:r>
              <a:rPr lang="da-DK" sz="2400" b="1" dirty="0"/>
              <a:t>11. August </a:t>
            </a:r>
            <a:r>
              <a:rPr lang="da-DK" sz="2400" dirty="0"/>
              <a:t>– Informationsmøde</a:t>
            </a:r>
          </a:p>
          <a:p>
            <a:pPr marL="800100" lvl="1" indent="-342900">
              <a:buFont typeface="Arial" panose="020B0604020202020204" pitchFamily="34" charset="0"/>
              <a:buChar char="•"/>
            </a:pPr>
            <a:endParaRPr lang="da-DK" sz="2400" dirty="0"/>
          </a:p>
        </p:txBody>
      </p:sp>
      <p:cxnSp>
        <p:nvCxnSpPr>
          <p:cNvPr id="43" name="Lige forbindelse 42">
            <a:extLst>
              <a:ext uri="{FF2B5EF4-FFF2-40B4-BE49-F238E27FC236}">
                <a16:creationId xmlns:a16="http://schemas.microsoft.com/office/drawing/2014/main" id="{615BC660-98AE-4111-A84D-E1C602A3405E}"/>
              </a:ext>
            </a:extLst>
          </p:cNvPr>
          <p:cNvCxnSpPr/>
          <p:nvPr/>
        </p:nvCxnSpPr>
        <p:spPr>
          <a:xfrm flipV="1">
            <a:off x="7010400" y="6757260"/>
            <a:ext cx="0" cy="304800"/>
          </a:xfrm>
          <a:prstGeom prst="line">
            <a:avLst/>
          </a:prstGeom>
          <a:ln w="76200">
            <a:solidFill>
              <a:srgbClr val="006C31"/>
            </a:solidFill>
          </a:ln>
        </p:spPr>
        <p:style>
          <a:lnRef idx="3">
            <a:schemeClr val="dk1"/>
          </a:lnRef>
          <a:fillRef idx="0">
            <a:schemeClr val="dk1"/>
          </a:fillRef>
          <a:effectRef idx="2">
            <a:schemeClr val="dk1"/>
          </a:effectRef>
          <a:fontRef idx="minor">
            <a:schemeClr val="tx1"/>
          </a:fontRef>
        </p:style>
      </p:cxnSp>
      <p:sp>
        <p:nvSpPr>
          <p:cNvPr id="44" name="Tekstfelt 43">
            <a:extLst>
              <a:ext uri="{FF2B5EF4-FFF2-40B4-BE49-F238E27FC236}">
                <a16:creationId xmlns:a16="http://schemas.microsoft.com/office/drawing/2014/main" id="{465E222B-8607-430D-BB57-27C58756F575}"/>
              </a:ext>
            </a:extLst>
          </p:cNvPr>
          <p:cNvSpPr txBox="1"/>
          <p:nvPr/>
        </p:nvSpPr>
        <p:spPr>
          <a:xfrm>
            <a:off x="4059382" y="7810058"/>
            <a:ext cx="7463747" cy="1384995"/>
          </a:xfrm>
          <a:prstGeom prst="rect">
            <a:avLst/>
          </a:prstGeom>
          <a:noFill/>
        </p:spPr>
        <p:txBody>
          <a:bodyPr wrap="square" rtlCol="0">
            <a:spAutoFit/>
          </a:bodyPr>
          <a:lstStyle/>
          <a:p>
            <a:pPr lvl="1" algn="ctr"/>
            <a:r>
              <a:rPr lang="da-DK" sz="2400" b="1" dirty="0"/>
              <a:t>September/oktober </a:t>
            </a:r>
          </a:p>
          <a:p>
            <a:pPr lvl="1" algn="ctr"/>
            <a:r>
              <a:rPr lang="da-DK" dirty="0"/>
              <a:t>–</a:t>
            </a:r>
            <a:r>
              <a:rPr lang="da-DK" b="1" dirty="0"/>
              <a:t> </a:t>
            </a:r>
            <a:r>
              <a:rPr lang="da-DK" dirty="0"/>
              <a:t>vurdering af forskningsfaglig kvalitet </a:t>
            </a:r>
          </a:p>
          <a:p>
            <a:pPr lvl="1" algn="ctr"/>
            <a:r>
              <a:rPr lang="da-DK" dirty="0"/>
              <a:t>v. vurderingsudvalg</a:t>
            </a:r>
          </a:p>
          <a:p>
            <a:pPr marL="800100" lvl="1" indent="-342900">
              <a:buFont typeface="Arial" panose="020B0604020202020204" pitchFamily="34" charset="0"/>
              <a:buChar char="•"/>
            </a:pPr>
            <a:endParaRPr lang="da-DK" sz="2400" dirty="0"/>
          </a:p>
        </p:txBody>
      </p:sp>
      <p:sp>
        <p:nvSpPr>
          <p:cNvPr id="45" name="Venstre klammeparentes 44">
            <a:extLst>
              <a:ext uri="{FF2B5EF4-FFF2-40B4-BE49-F238E27FC236}">
                <a16:creationId xmlns:a16="http://schemas.microsoft.com/office/drawing/2014/main" id="{7AFE3BCD-A759-4CF8-9B65-481DCD4D3AFA}"/>
              </a:ext>
            </a:extLst>
          </p:cNvPr>
          <p:cNvSpPr/>
          <p:nvPr/>
        </p:nvSpPr>
        <p:spPr>
          <a:xfrm rot="16200000">
            <a:off x="7844827" y="6434712"/>
            <a:ext cx="526764" cy="2071582"/>
          </a:xfrm>
          <a:prstGeom prst="leftBrace">
            <a:avLst/>
          </a:prstGeom>
          <a:ln>
            <a:solidFill>
              <a:srgbClr val="006C3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46" name="Tekstfelt 45">
            <a:extLst>
              <a:ext uri="{FF2B5EF4-FFF2-40B4-BE49-F238E27FC236}">
                <a16:creationId xmlns:a16="http://schemas.microsoft.com/office/drawing/2014/main" id="{79F269E5-FCFD-4184-B78B-A77536967ADA}"/>
              </a:ext>
            </a:extLst>
          </p:cNvPr>
          <p:cNvSpPr txBox="1"/>
          <p:nvPr/>
        </p:nvSpPr>
        <p:spPr>
          <a:xfrm rot="19016226">
            <a:off x="5629085" y="4081294"/>
            <a:ext cx="7463747" cy="830997"/>
          </a:xfrm>
          <a:prstGeom prst="rect">
            <a:avLst/>
          </a:prstGeom>
          <a:noFill/>
        </p:spPr>
        <p:txBody>
          <a:bodyPr wrap="square" rtlCol="0">
            <a:spAutoFit/>
          </a:bodyPr>
          <a:lstStyle/>
          <a:p>
            <a:pPr lvl="1"/>
            <a:r>
              <a:rPr lang="da-DK" sz="2400" b="1" dirty="0"/>
              <a:t>15. september </a:t>
            </a:r>
            <a:r>
              <a:rPr lang="da-DK" sz="2400" dirty="0"/>
              <a:t>– ansøgningsfrist</a:t>
            </a:r>
          </a:p>
          <a:p>
            <a:pPr marL="800100" lvl="1" indent="-342900">
              <a:buFont typeface="Arial" panose="020B0604020202020204" pitchFamily="34" charset="0"/>
              <a:buChar char="•"/>
            </a:pPr>
            <a:endParaRPr lang="da-DK" sz="2400" dirty="0"/>
          </a:p>
        </p:txBody>
      </p:sp>
      <p:sp>
        <p:nvSpPr>
          <p:cNvPr id="47" name="Venstre klammeparentes 46">
            <a:extLst>
              <a:ext uri="{FF2B5EF4-FFF2-40B4-BE49-F238E27FC236}">
                <a16:creationId xmlns:a16="http://schemas.microsoft.com/office/drawing/2014/main" id="{62222967-45CF-4B67-8C1D-AD48726D1A3D}"/>
              </a:ext>
            </a:extLst>
          </p:cNvPr>
          <p:cNvSpPr/>
          <p:nvPr/>
        </p:nvSpPr>
        <p:spPr>
          <a:xfrm rot="5400000">
            <a:off x="3383796" y="-81701"/>
            <a:ext cx="526764" cy="6726444"/>
          </a:xfrm>
          <a:prstGeom prst="leftBrace">
            <a:avLst/>
          </a:prstGeom>
          <a:ln>
            <a:solidFill>
              <a:srgbClr val="006C3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48" name="Venstre klammeparentes 47">
            <a:extLst>
              <a:ext uri="{FF2B5EF4-FFF2-40B4-BE49-F238E27FC236}">
                <a16:creationId xmlns:a16="http://schemas.microsoft.com/office/drawing/2014/main" id="{D2DACDDD-8BD1-489B-99D8-73D3506E6BF1}"/>
              </a:ext>
            </a:extLst>
          </p:cNvPr>
          <p:cNvSpPr/>
          <p:nvPr/>
        </p:nvSpPr>
        <p:spPr>
          <a:xfrm rot="5400000">
            <a:off x="11015249" y="4566282"/>
            <a:ext cx="526764" cy="4196124"/>
          </a:xfrm>
          <a:prstGeom prst="leftBrace">
            <a:avLst/>
          </a:prstGeom>
          <a:ln>
            <a:solidFill>
              <a:srgbClr val="006C3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49" name="Tekstfelt 48">
            <a:extLst>
              <a:ext uri="{FF2B5EF4-FFF2-40B4-BE49-F238E27FC236}">
                <a16:creationId xmlns:a16="http://schemas.microsoft.com/office/drawing/2014/main" id="{ACE0954B-2312-4D79-AE03-35D9F183544E}"/>
              </a:ext>
            </a:extLst>
          </p:cNvPr>
          <p:cNvSpPr txBox="1"/>
          <p:nvPr/>
        </p:nvSpPr>
        <p:spPr>
          <a:xfrm>
            <a:off x="8352182" y="5351900"/>
            <a:ext cx="5725432" cy="1384995"/>
          </a:xfrm>
          <a:prstGeom prst="rect">
            <a:avLst/>
          </a:prstGeom>
          <a:noFill/>
        </p:spPr>
        <p:txBody>
          <a:bodyPr wrap="square" rtlCol="0">
            <a:spAutoFit/>
          </a:bodyPr>
          <a:lstStyle/>
          <a:p>
            <a:pPr lvl="1" algn="ctr"/>
            <a:r>
              <a:rPr lang="da-DK" sz="2400" b="1" dirty="0"/>
              <a:t>Oktober/november</a:t>
            </a:r>
          </a:p>
          <a:p>
            <a:pPr lvl="1" algn="ctr"/>
            <a:r>
              <a:rPr lang="da-DK" dirty="0"/>
              <a:t>–</a:t>
            </a:r>
            <a:r>
              <a:rPr lang="da-DK" b="1" dirty="0"/>
              <a:t> </a:t>
            </a:r>
            <a:r>
              <a:rPr lang="da-DK" dirty="0"/>
              <a:t>prioritering af projektansøgninger ved vurderingsudvalg og tværministeriel arbejdsgruppe</a:t>
            </a:r>
          </a:p>
          <a:p>
            <a:pPr marL="800100" lvl="1" indent="-342900">
              <a:buFont typeface="Arial" panose="020B0604020202020204" pitchFamily="34" charset="0"/>
              <a:buChar char="•"/>
            </a:pPr>
            <a:endParaRPr lang="da-DK" sz="2400" dirty="0"/>
          </a:p>
        </p:txBody>
      </p:sp>
      <p:sp>
        <p:nvSpPr>
          <p:cNvPr id="52" name="Venstre klammeparentes 51">
            <a:extLst>
              <a:ext uri="{FF2B5EF4-FFF2-40B4-BE49-F238E27FC236}">
                <a16:creationId xmlns:a16="http://schemas.microsoft.com/office/drawing/2014/main" id="{4080BB0C-50E9-4941-AC4B-FECCEC6CD54C}"/>
              </a:ext>
            </a:extLst>
          </p:cNvPr>
          <p:cNvSpPr/>
          <p:nvPr/>
        </p:nvSpPr>
        <p:spPr>
          <a:xfrm rot="16200000">
            <a:off x="14488263" y="6057706"/>
            <a:ext cx="463057" cy="2686193"/>
          </a:xfrm>
          <a:prstGeom prst="leftBrace">
            <a:avLst>
              <a:gd name="adj1" fmla="val 8333"/>
              <a:gd name="adj2" fmla="val 48031"/>
            </a:avLst>
          </a:prstGeom>
          <a:ln>
            <a:solidFill>
              <a:srgbClr val="006C3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53" name="Tekstfelt 52">
            <a:extLst>
              <a:ext uri="{FF2B5EF4-FFF2-40B4-BE49-F238E27FC236}">
                <a16:creationId xmlns:a16="http://schemas.microsoft.com/office/drawing/2014/main" id="{32D8916F-3B49-4CE5-A084-B9CD20524E1A}"/>
              </a:ext>
            </a:extLst>
          </p:cNvPr>
          <p:cNvSpPr txBox="1"/>
          <p:nvPr/>
        </p:nvSpPr>
        <p:spPr>
          <a:xfrm>
            <a:off x="10987917" y="7753103"/>
            <a:ext cx="7463747" cy="1384995"/>
          </a:xfrm>
          <a:prstGeom prst="rect">
            <a:avLst/>
          </a:prstGeom>
          <a:noFill/>
        </p:spPr>
        <p:txBody>
          <a:bodyPr wrap="square" rtlCol="0">
            <a:spAutoFit/>
          </a:bodyPr>
          <a:lstStyle/>
          <a:p>
            <a:pPr lvl="1" algn="ctr"/>
            <a:r>
              <a:rPr lang="da-DK" sz="2400" b="1" dirty="0"/>
              <a:t>November/december</a:t>
            </a:r>
          </a:p>
          <a:p>
            <a:pPr lvl="1" algn="ctr"/>
            <a:r>
              <a:rPr lang="da-DK" dirty="0"/>
              <a:t>–</a:t>
            </a:r>
            <a:r>
              <a:rPr lang="da-DK" b="1" dirty="0"/>
              <a:t> </a:t>
            </a:r>
            <a:r>
              <a:rPr lang="da-DK" dirty="0"/>
              <a:t>Myndighedernes behandling af vurderingsudvalget indstilling, dertil fremsendelse af tilsagns- og afslagsbreve</a:t>
            </a:r>
          </a:p>
          <a:p>
            <a:pPr marL="800100" lvl="1" indent="-342900">
              <a:buFont typeface="Arial" panose="020B0604020202020204" pitchFamily="34" charset="0"/>
              <a:buChar char="•"/>
            </a:pPr>
            <a:endParaRPr lang="da-DK" sz="2400" dirty="0"/>
          </a:p>
        </p:txBody>
      </p:sp>
    </p:spTree>
    <p:extLst>
      <p:ext uri="{BB962C8B-B14F-4D97-AF65-F5344CB8AC3E}">
        <p14:creationId xmlns:p14="http://schemas.microsoft.com/office/powerpoint/2010/main" val="1979593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C3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6" name="Group 6"/>
          <p:cNvGrpSpPr/>
          <p:nvPr/>
        </p:nvGrpSpPr>
        <p:grpSpPr>
          <a:xfrm>
            <a:off x="-2567064" y="7150505"/>
            <a:ext cx="2558902" cy="1455381"/>
            <a:chOff x="0" y="0"/>
            <a:chExt cx="3411870" cy="1940508"/>
          </a:xfrm>
        </p:grpSpPr>
        <p:sp>
          <p:nvSpPr>
            <p:cNvPr id="7" name="Freeform 7"/>
            <p:cNvSpPr/>
            <p:nvPr/>
          </p:nvSpPr>
          <p:spPr>
            <a:xfrm>
              <a:off x="0" y="0"/>
              <a:ext cx="3411870" cy="1940508"/>
            </a:xfrm>
            <a:custGeom>
              <a:avLst/>
              <a:gdLst/>
              <a:ahLst/>
              <a:cxnLst/>
              <a:rect l="l" t="t" r="r" b="b"/>
              <a:pathLst>
                <a:path w="3411870" h="1940508">
                  <a:moveTo>
                    <a:pt x="0" y="0"/>
                  </a:moveTo>
                  <a:lnTo>
                    <a:pt x="3411870" y="0"/>
                  </a:lnTo>
                  <a:lnTo>
                    <a:pt x="3411870" y="1940508"/>
                  </a:lnTo>
                  <a:lnTo>
                    <a:pt x="0" y="1940508"/>
                  </a:lnTo>
                  <a:close/>
                </a:path>
              </a:pathLst>
            </a:custGeom>
            <a:solidFill>
              <a:srgbClr val="000000">
                <a:alpha val="0"/>
              </a:srgbClr>
            </a:solidFill>
          </p:spPr>
        </p:sp>
        <p:sp>
          <p:nvSpPr>
            <p:cNvPr id="8" name="TextBox 8"/>
            <p:cNvSpPr txBox="1"/>
            <p:nvPr/>
          </p:nvSpPr>
          <p:spPr>
            <a:xfrm>
              <a:off x="0" y="-38100"/>
              <a:ext cx="3411870" cy="1978608"/>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Tips:</a:t>
              </a:r>
            </a:p>
            <a:p>
              <a:pPr algn="r">
                <a:lnSpc>
                  <a:spcPts val="1621"/>
                </a:lnSpc>
              </a:pPr>
              <a:r>
                <a:rPr lang="en-US" sz="1351">
                  <a:solidFill>
                    <a:srgbClr val="808080"/>
                  </a:solidFill>
                  <a:latin typeface="Arial"/>
                  <a:ea typeface="Arial"/>
                  <a:cs typeface="Arial"/>
                  <a:sym typeface="Arial"/>
                </a:rPr>
                <a:t>For at fremhæve et naturligt hierarki i overskriften eller differentiere evt. skrift i tekstniveau (overskrift og underoverskrift) bruges de indrammede temafarver</a:t>
              </a:r>
            </a:p>
          </p:txBody>
        </p:sp>
      </p:grpSp>
      <p:grpSp>
        <p:nvGrpSpPr>
          <p:cNvPr id="9" name="Group 9"/>
          <p:cNvGrpSpPr>
            <a:grpSpLocks noChangeAspect="1"/>
          </p:cNvGrpSpPr>
          <p:nvPr/>
        </p:nvGrpSpPr>
        <p:grpSpPr>
          <a:xfrm>
            <a:off x="-2972322" y="0"/>
            <a:ext cx="2756032" cy="1551363"/>
            <a:chOff x="0" y="0"/>
            <a:chExt cx="3674709" cy="2068484"/>
          </a:xfrm>
        </p:grpSpPr>
        <p:sp>
          <p:nvSpPr>
            <p:cNvPr id="10" name="Freeform 10"/>
            <p:cNvSpPr/>
            <p:nvPr/>
          </p:nvSpPr>
          <p:spPr>
            <a:xfrm>
              <a:off x="0" y="0"/>
              <a:ext cx="3674745" cy="2068449"/>
            </a:xfrm>
            <a:custGeom>
              <a:avLst/>
              <a:gdLst/>
              <a:ahLst/>
              <a:cxnLst/>
              <a:rect l="l" t="t" r="r" b="b"/>
              <a:pathLst>
                <a:path w="3674745" h="2068449">
                  <a:moveTo>
                    <a:pt x="0" y="0"/>
                  </a:moveTo>
                  <a:lnTo>
                    <a:pt x="3674745" y="0"/>
                  </a:lnTo>
                  <a:lnTo>
                    <a:pt x="3674745" y="2068449"/>
                  </a:lnTo>
                  <a:lnTo>
                    <a:pt x="0" y="2068449"/>
                  </a:lnTo>
                  <a:lnTo>
                    <a:pt x="0" y="0"/>
                  </a:lnTo>
                  <a:close/>
                </a:path>
              </a:pathLst>
            </a:custGeom>
            <a:blipFill>
              <a:blip r:embed="rId2"/>
              <a:stretch>
                <a:fillRect t="-40" b="-41"/>
              </a:stretch>
            </a:blipFill>
          </p:spPr>
        </p:sp>
      </p:grpSp>
      <p:grpSp>
        <p:nvGrpSpPr>
          <p:cNvPr id="11" name="Group 11"/>
          <p:cNvGrpSpPr>
            <a:grpSpLocks noChangeAspect="1"/>
          </p:cNvGrpSpPr>
          <p:nvPr/>
        </p:nvGrpSpPr>
        <p:grpSpPr>
          <a:xfrm>
            <a:off x="-2575121" y="8675224"/>
            <a:ext cx="2353241" cy="1611333"/>
            <a:chOff x="0" y="0"/>
            <a:chExt cx="3137655" cy="2148444"/>
          </a:xfrm>
        </p:grpSpPr>
        <p:sp>
          <p:nvSpPr>
            <p:cNvPr id="12" name="Freeform 12"/>
            <p:cNvSpPr/>
            <p:nvPr/>
          </p:nvSpPr>
          <p:spPr>
            <a:xfrm>
              <a:off x="0" y="0"/>
              <a:ext cx="3137662" cy="2148459"/>
            </a:xfrm>
            <a:custGeom>
              <a:avLst/>
              <a:gdLst/>
              <a:ahLst/>
              <a:cxnLst/>
              <a:rect l="l" t="t" r="r" b="b"/>
              <a:pathLst>
                <a:path w="3137662" h="2148459">
                  <a:moveTo>
                    <a:pt x="0" y="0"/>
                  </a:moveTo>
                  <a:lnTo>
                    <a:pt x="3137662" y="0"/>
                  </a:lnTo>
                  <a:lnTo>
                    <a:pt x="3137662" y="2148459"/>
                  </a:lnTo>
                  <a:lnTo>
                    <a:pt x="0" y="2148459"/>
                  </a:lnTo>
                  <a:lnTo>
                    <a:pt x="0" y="0"/>
                  </a:lnTo>
                  <a:close/>
                </a:path>
              </a:pathLst>
            </a:custGeom>
            <a:blipFill>
              <a:blip r:embed="rId3"/>
              <a:stretch>
                <a:fillRect/>
              </a:stretch>
            </a:blipFill>
          </p:spPr>
        </p:sp>
      </p:grpSp>
      <p:grpSp>
        <p:nvGrpSpPr>
          <p:cNvPr id="13" name="Group 13"/>
          <p:cNvGrpSpPr/>
          <p:nvPr/>
        </p:nvGrpSpPr>
        <p:grpSpPr>
          <a:xfrm>
            <a:off x="-2109975" y="9006523"/>
            <a:ext cx="1870913" cy="1204859"/>
            <a:chOff x="0" y="0"/>
            <a:chExt cx="2494551" cy="1606479"/>
          </a:xfrm>
        </p:grpSpPr>
        <p:sp>
          <p:nvSpPr>
            <p:cNvPr id="14" name="Freeform 14"/>
            <p:cNvSpPr/>
            <p:nvPr/>
          </p:nvSpPr>
          <p:spPr>
            <a:xfrm>
              <a:off x="0" y="0"/>
              <a:ext cx="2494534" cy="1606423"/>
            </a:xfrm>
            <a:custGeom>
              <a:avLst/>
              <a:gdLst/>
              <a:ahLst/>
              <a:cxnLst/>
              <a:rect l="l" t="t" r="r" b="b"/>
              <a:pathLst>
                <a:path w="2494534" h="1606423">
                  <a:moveTo>
                    <a:pt x="12700" y="0"/>
                  </a:moveTo>
                  <a:lnTo>
                    <a:pt x="2481834" y="0"/>
                  </a:lnTo>
                  <a:cubicBezTo>
                    <a:pt x="2488819" y="0"/>
                    <a:pt x="2494534" y="5715"/>
                    <a:pt x="2494534" y="12700"/>
                  </a:cubicBezTo>
                  <a:lnTo>
                    <a:pt x="2494534" y="1593723"/>
                  </a:lnTo>
                  <a:cubicBezTo>
                    <a:pt x="2494534" y="1600708"/>
                    <a:pt x="2488819" y="1606423"/>
                    <a:pt x="2481834" y="1606423"/>
                  </a:cubicBezTo>
                  <a:lnTo>
                    <a:pt x="12700" y="1606423"/>
                  </a:lnTo>
                  <a:cubicBezTo>
                    <a:pt x="5715" y="1606423"/>
                    <a:pt x="0" y="1600708"/>
                    <a:pt x="0" y="1593723"/>
                  </a:cubicBezTo>
                  <a:lnTo>
                    <a:pt x="0" y="12700"/>
                  </a:lnTo>
                  <a:cubicBezTo>
                    <a:pt x="0" y="5715"/>
                    <a:pt x="5715" y="0"/>
                    <a:pt x="12700" y="0"/>
                  </a:cubicBezTo>
                  <a:moveTo>
                    <a:pt x="12700" y="25400"/>
                  </a:moveTo>
                  <a:lnTo>
                    <a:pt x="12700" y="12700"/>
                  </a:lnTo>
                  <a:lnTo>
                    <a:pt x="25400" y="12700"/>
                  </a:lnTo>
                  <a:lnTo>
                    <a:pt x="25400" y="1593723"/>
                  </a:lnTo>
                  <a:lnTo>
                    <a:pt x="12700" y="1593723"/>
                  </a:lnTo>
                  <a:lnTo>
                    <a:pt x="12700" y="1581023"/>
                  </a:lnTo>
                  <a:lnTo>
                    <a:pt x="2481834" y="1581023"/>
                  </a:lnTo>
                  <a:lnTo>
                    <a:pt x="2481834" y="1593723"/>
                  </a:lnTo>
                  <a:lnTo>
                    <a:pt x="2469134" y="1593723"/>
                  </a:lnTo>
                  <a:lnTo>
                    <a:pt x="2469134" y="12700"/>
                  </a:lnTo>
                  <a:lnTo>
                    <a:pt x="2481834" y="12700"/>
                  </a:lnTo>
                  <a:lnTo>
                    <a:pt x="2481834" y="25400"/>
                  </a:lnTo>
                  <a:lnTo>
                    <a:pt x="12700" y="25400"/>
                  </a:lnTo>
                  <a:close/>
                </a:path>
              </a:pathLst>
            </a:custGeom>
            <a:solidFill>
              <a:srgbClr val="FF0000"/>
            </a:solidFill>
          </p:spPr>
        </p:sp>
      </p:grpSp>
      <p:grpSp>
        <p:nvGrpSpPr>
          <p:cNvPr id="15" name="Group 15"/>
          <p:cNvGrpSpPr>
            <a:grpSpLocks noChangeAspect="1"/>
          </p:cNvGrpSpPr>
          <p:nvPr/>
        </p:nvGrpSpPr>
        <p:grpSpPr>
          <a:xfrm>
            <a:off x="13335735" y="489478"/>
            <a:ext cx="4434925" cy="1318908"/>
            <a:chOff x="0" y="0"/>
            <a:chExt cx="5913234" cy="1758544"/>
          </a:xfrm>
        </p:grpSpPr>
        <p:sp>
          <p:nvSpPr>
            <p:cNvPr id="16" name="Freeform 16"/>
            <p:cNvSpPr/>
            <p:nvPr/>
          </p:nvSpPr>
          <p:spPr>
            <a:xfrm>
              <a:off x="0" y="0"/>
              <a:ext cx="5913247" cy="1758569"/>
            </a:xfrm>
            <a:custGeom>
              <a:avLst/>
              <a:gdLst/>
              <a:ahLst/>
              <a:cxnLst/>
              <a:rect l="l" t="t" r="r" b="b"/>
              <a:pathLst>
                <a:path w="5913247" h="1758569">
                  <a:moveTo>
                    <a:pt x="0" y="0"/>
                  </a:moveTo>
                  <a:lnTo>
                    <a:pt x="5913247" y="0"/>
                  </a:lnTo>
                  <a:lnTo>
                    <a:pt x="5913247" y="1758569"/>
                  </a:lnTo>
                  <a:lnTo>
                    <a:pt x="0" y="1758569"/>
                  </a:lnTo>
                  <a:lnTo>
                    <a:pt x="0" y="0"/>
                  </a:lnTo>
                  <a:close/>
                </a:path>
              </a:pathLst>
            </a:custGeom>
            <a:solidFill>
              <a:srgbClr val="000000">
                <a:alpha val="0"/>
              </a:srgbClr>
            </a:solidFill>
          </p:spPr>
        </p:sp>
      </p:grpSp>
      <p:grpSp>
        <p:nvGrpSpPr>
          <p:cNvPr id="17" name="Group 17"/>
          <p:cNvGrpSpPr/>
          <p:nvPr/>
        </p:nvGrpSpPr>
        <p:grpSpPr>
          <a:xfrm>
            <a:off x="2297317" y="11547075"/>
            <a:ext cx="7283722" cy="302428"/>
            <a:chOff x="0" y="0"/>
            <a:chExt cx="9711629" cy="403237"/>
          </a:xfrm>
        </p:grpSpPr>
        <p:sp>
          <p:nvSpPr>
            <p:cNvPr id="18" name="Freeform 18"/>
            <p:cNvSpPr/>
            <p:nvPr/>
          </p:nvSpPr>
          <p:spPr>
            <a:xfrm>
              <a:off x="0" y="0"/>
              <a:ext cx="9711629" cy="403237"/>
            </a:xfrm>
            <a:custGeom>
              <a:avLst/>
              <a:gdLst/>
              <a:ahLst/>
              <a:cxnLst/>
              <a:rect l="l" t="t" r="r" b="b"/>
              <a:pathLst>
                <a:path w="9711629" h="403237">
                  <a:moveTo>
                    <a:pt x="0" y="0"/>
                  </a:moveTo>
                  <a:lnTo>
                    <a:pt x="9711629" y="0"/>
                  </a:lnTo>
                  <a:lnTo>
                    <a:pt x="9711629" y="403237"/>
                  </a:lnTo>
                  <a:lnTo>
                    <a:pt x="0" y="403237"/>
                  </a:lnTo>
                  <a:close/>
                </a:path>
              </a:pathLst>
            </a:custGeom>
            <a:solidFill>
              <a:srgbClr val="000000">
                <a:alpha val="0"/>
              </a:srgbClr>
            </a:solidFill>
          </p:spPr>
        </p:sp>
        <p:sp>
          <p:nvSpPr>
            <p:cNvPr id="19" name="TextBox 19"/>
            <p:cNvSpPr txBox="1"/>
            <p:nvPr/>
          </p:nvSpPr>
          <p:spPr>
            <a:xfrm>
              <a:off x="0" y="-28575"/>
              <a:ext cx="9711629" cy="431812"/>
            </a:xfrm>
            <a:prstGeom prst="rect">
              <a:avLst/>
            </a:prstGeom>
          </p:spPr>
          <p:txBody>
            <a:bodyPr lIns="0" tIns="0" rIns="0" bIns="0" rtlCol="0" anchor="b"/>
            <a:lstStyle/>
            <a:p>
              <a:pPr algn="l">
                <a:lnSpc>
                  <a:spcPts val="1441"/>
                </a:lnSpc>
              </a:pPr>
              <a:r>
                <a:rPr lang="en-US" sz="1200">
                  <a:solidFill>
                    <a:srgbClr val="BFBFBF"/>
                  </a:solidFill>
                  <a:latin typeface="Arial"/>
                  <a:ea typeface="Arial"/>
                  <a:cs typeface="Arial"/>
                  <a:sym typeface="Arial"/>
                </a:rPr>
                <a:t>/ Landbrugsstyrelsen / Titel på præsentation</a:t>
              </a:r>
            </a:p>
          </p:txBody>
        </p:sp>
      </p:grpSp>
      <p:grpSp>
        <p:nvGrpSpPr>
          <p:cNvPr id="20" name="Group 20"/>
          <p:cNvGrpSpPr/>
          <p:nvPr/>
        </p:nvGrpSpPr>
        <p:grpSpPr>
          <a:xfrm>
            <a:off x="1638437" y="11547075"/>
            <a:ext cx="597063" cy="302428"/>
            <a:chOff x="0" y="0"/>
            <a:chExt cx="796084" cy="403237"/>
          </a:xfrm>
        </p:grpSpPr>
        <p:sp>
          <p:nvSpPr>
            <p:cNvPr id="21" name="Freeform 21"/>
            <p:cNvSpPr/>
            <p:nvPr/>
          </p:nvSpPr>
          <p:spPr>
            <a:xfrm>
              <a:off x="0" y="0"/>
              <a:ext cx="796084" cy="403237"/>
            </a:xfrm>
            <a:custGeom>
              <a:avLst/>
              <a:gdLst/>
              <a:ahLst/>
              <a:cxnLst/>
              <a:rect l="l" t="t" r="r" b="b"/>
              <a:pathLst>
                <a:path w="796084" h="403237">
                  <a:moveTo>
                    <a:pt x="0" y="0"/>
                  </a:moveTo>
                  <a:lnTo>
                    <a:pt x="796084" y="0"/>
                  </a:lnTo>
                  <a:lnTo>
                    <a:pt x="796084" y="403237"/>
                  </a:lnTo>
                  <a:lnTo>
                    <a:pt x="0" y="403237"/>
                  </a:lnTo>
                  <a:close/>
                </a:path>
              </a:pathLst>
            </a:custGeom>
            <a:solidFill>
              <a:srgbClr val="000000">
                <a:alpha val="0"/>
              </a:srgbClr>
            </a:solidFill>
          </p:spPr>
        </p:sp>
        <p:sp>
          <p:nvSpPr>
            <p:cNvPr id="22" name="TextBox 22"/>
            <p:cNvSpPr txBox="1"/>
            <p:nvPr/>
          </p:nvSpPr>
          <p:spPr>
            <a:xfrm>
              <a:off x="0" y="-28575"/>
              <a:ext cx="796084" cy="431812"/>
            </a:xfrm>
            <a:prstGeom prst="rect">
              <a:avLst/>
            </a:prstGeom>
          </p:spPr>
          <p:txBody>
            <a:bodyPr lIns="0" tIns="0" rIns="0" bIns="0" rtlCol="0" anchor="b"/>
            <a:lstStyle/>
            <a:p>
              <a:pPr algn="r">
                <a:lnSpc>
                  <a:spcPts val="1441"/>
                </a:lnSpc>
              </a:pPr>
              <a:r>
                <a:rPr lang="en-US" sz="1200">
                  <a:solidFill>
                    <a:srgbClr val="BFBFBF"/>
                  </a:solidFill>
                  <a:latin typeface="Arial"/>
                  <a:ea typeface="Arial"/>
                  <a:cs typeface="Arial"/>
                  <a:sym typeface="Arial"/>
                </a:rPr>
                <a:t>20</a:t>
              </a:r>
            </a:p>
          </p:txBody>
        </p:sp>
      </p:grpSp>
      <p:grpSp>
        <p:nvGrpSpPr>
          <p:cNvPr id="23" name="Group 23"/>
          <p:cNvGrpSpPr/>
          <p:nvPr/>
        </p:nvGrpSpPr>
        <p:grpSpPr>
          <a:xfrm>
            <a:off x="978164" y="3526075"/>
            <a:ext cx="13143068" cy="3147719"/>
            <a:chOff x="0" y="0"/>
            <a:chExt cx="17524091" cy="4196959"/>
          </a:xfrm>
        </p:grpSpPr>
        <p:sp>
          <p:nvSpPr>
            <p:cNvPr id="24" name="Freeform 24"/>
            <p:cNvSpPr/>
            <p:nvPr/>
          </p:nvSpPr>
          <p:spPr>
            <a:xfrm>
              <a:off x="0" y="0"/>
              <a:ext cx="17524090" cy="4196959"/>
            </a:xfrm>
            <a:custGeom>
              <a:avLst/>
              <a:gdLst/>
              <a:ahLst/>
              <a:cxnLst/>
              <a:rect l="l" t="t" r="r" b="b"/>
              <a:pathLst>
                <a:path w="17524090" h="4196959">
                  <a:moveTo>
                    <a:pt x="0" y="0"/>
                  </a:moveTo>
                  <a:lnTo>
                    <a:pt x="17524090" y="0"/>
                  </a:lnTo>
                  <a:lnTo>
                    <a:pt x="17524090" y="4196959"/>
                  </a:lnTo>
                  <a:lnTo>
                    <a:pt x="0" y="4196959"/>
                  </a:lnTo>
                  <a:close/>
                </a:path>
              </a:pathLst>
            </a:custGeom>
            <a:solidFill>
              <a:srgbClr val="000000">
                <a:alpha val="0"/>
              </a:srgbClr>
            </a:solidFill>
          </p:spPr>
        </p:sp>
        <p:sp>
          <p:nvSpPr>
            <p:cNvPr id="25" name="TextBox 25"/>
            <p:cNvSpPr txBox="1"/>
            <p:nvPr/>
          </p:nvSpPr>
          <p:spPr>
            <a:xfrm>
              <a:off x="0" y="-190500"/>
              <a:ext cx="17524091" cy="4387459"/>
            </a:xfrm>
            <a:prstGeom prst="rect">
              <a:avLst/>
            </a:prstGeom>
          </p:spPr>
          <p:txBody>
            <a:bodyPr lIns="0" tIns="0" rIns="0" bIns="0" rtlCol="0" anchor="ctr"/>
            <a:lstStyle/>
            <a:p>
              <a:pPr algn="l">
                <a:lnSpc>
                  <a:spcPts val="11889"/>
                </a:lnSpc>
              </a:pPr>
              <a:r>
                <a:rPr lang="en-US" sz="9907" b="1" dirty="0" err="1">
                  <a:solidFill>
                    <a:srgbClr val="FFFFFF"/>
                  </a:solidFill>
                  <a:latin typeface="Arial Bold"/>
                  <a:ea typeface="Arial Bold"/>
                  <a:cs typeface="Arial Bold"/>
                  <a:sym typeface="Arial Bold"/>
                </a:rPr>
                <a:t>Spørgsmål</a:t>
              </a:r>
              <a:endParaRPr lang="en-US" sz="9907" b="1" dirty="0">
                <a:solidFill>
                  <a:srgbClr val="FFFFFF"/>
                </a:solidFill>
                <a:latin typeface="Arial Bold"/>
                <a:ea typeface="Arial Bold"/>
                <a:cs typeface="Arial Bold"/>
                <a:sym typeface="Arial Bold"/>
              </a:endParaRPr>
            </a:p>
          </p:txBody>
        </p:sp>
      </p:grpSp>
      <p:sp>
        <p:nvSpPr>
          <p:cNvPr id="27" name="TextBox 27"/>
          <p:cNvSpPr txBox="1"/>
          <p:nvPr/>
        </p:nvSpPr>
        <p:spPr>
          <a:xfrm>
            <a:off x="18441532" y="-13200"/>
            <a:ext cx="2489746" cy="2009410"/>
          </a:xfrm>
          <a:prstGeom prst="rect">
            <a:avLst/>
          </a:prstGeom>
        </p:spPr>
        <p:txBody>
          <a:bodyPr lIns="0" tIns="0" rIns="0" bIns="0" rtlCol="0" anchor="t">
            <a:spAutoFit/>
          </a:bodyPr>
          <a:lstStyle/>
          <a:p>
            <a:pPr algn="l">
              <a:lnSpc>
                <a:spcPts val="1621"/>
              </a:lnSpc>
            </a:pPr>
            <a:r>
              <a:rPr lang="en-US" sz="1351" b="1">
                <a:solidFill>
                  <a:srgbClr val="808080"/>
                </a:solidFill>
                <a:latin typeface="Arial Bold"/>
                <a:ea typeface="Arial Bold"/>
                <a:cs typeface="Arial Bold"/>
                <a:sym typeface="Arial Bold"/>
              </a:rPr>
              <a:t>Gitter- og hjælpelinjer</a:t>
            </a:r>
          </a:p>
          <a:p>
            <a:pPr algn="l">
              <a:lnSpc>
                <a:spcPts val="1621"/>
              </a:lnSpc>
            </a:pPr>
            <a:r>
              <a:rPr lang="en-US" sz="1351">
                <a:solidFill>
                  <a:srgbClr val="808080"/>
                </a:solidFill>
                <a:latin typeface="Arial"/>
                <a:ea typeface="Arial"/>
                <a:cs typeface="Arial"/>
                <a:sym typeface="Arial"/>
              </a:rPr>
              <a:t>For at se gitter- og hjælpelinjer</a:t>
            </a:r>
          </a:p>
          <a:p>
            <a:pPr algn="l">
              <a:lnSpc>
                <a:spcPts val="1621"/>
              </a:lnSpc>
            </a:pPr>
            <a:r>
              <a:rPr lang="en-US" sz="1351" b="1">
                <a:solidFill>
                  <a:srgbClr val="808080"/>
                </a:solidFill>
                <a:latin typeface="Arial Bold"/>
                <a:ea typeface="Arial Bold"/>
                <a:cs typeface="Arial Bold"/>
                <a:sym typeface="Arial Bold"/>
              </a:rPr>
              <a:t>1.</a:t>
            </a:r>
            <a:r>
              <a:rPr lang="en-US" sz="1351">
                <a:solidFill>
                  <a:srgbClr val="808080"/>
                </a:solidFill>
                <a:latin typeface="Arial"/>
                <a:ea typeface="Arial"/>
                <a:cs typeface="Arial"/>
                <a:sym typeface="Arial"/>
              </a:rPr>
              <a:t> Klik på </a:t>
            </a:r>
            <a:r>
              <a:rPr lang="en-US" sz="1351" b="1">
                <a:solidFill>
                  <a:srgbClr val="808080"/>
                </a:solidFill>
                <a:latin typeface="Arial Bold"/>
                <a:ea typeface="Arial Bold"/>
                <a:cs typeface="Arial Bold"/>
                <a:sym typeface="Arial Bold"/>
              </a:rPr>
              <a:t>Vis</a:t>
            </a:r>
          </a:p>
          <a:p>
            <a:pPr algn="l">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Gitterlinjer</a:t>
            </a:r>
          </a:p>
          <a:p>
            <a:pPr algn="l">
              <a:lnSpc>
                <a:spcPts val="1621"/>
              </a:lnSpc>
            </a:pPr>
            <a:r>
              <a:rPr lang="en-US" sz="1351">
                <a:solidFill>
                  <a:srgbClr val="808080"/>
                </a:solidFill>
                <a:latin typeface="Arial"/>
                <a:ea typeface="Arial"/>
                <a:cs typeface="Arial"/>
                <a:sym typeface="Arial"/>
              </a:rPr>
              <a:t>og/eller </a:t>
            </a:r>
            <a:r>
              <a:rPr lang="en-US" sz="1351" b="1">
                <a:solidFill>
                  <a:srgbClr val="808080"/>
                </a:solidFill>
                <a:latin typeface="Arial Bold"/>
                <a:ea typeface="Arial Bold"/>
                <a:cs typeface="Arial Bold"/>
                <a:sym typeface="Arial Bold"/>
              </a:rPr>
              <a:t>Hjælpelinjer</a:t>
            </a:r>
          </a:p>
          <a:p>
            <a:pPr algn="l">
              <a:lnSpc>
                <a:spcPts val="1621"/>
              </a:lnSpc>
            </a:pPr>
            <a:endParaRPr lang="en-US" sz="1351" b="1">
              <a:solidFill>
                <a:srgbClr val="808080"/>
              </a:solidFill>
              <a:latin typeface="Arial Bold"/>
              <a:ea typeface="Arial Bold"/>
              <a:cs typeface="Arial Bold"/>
              <a:sym typeface="Arial Bold"/>
            </a:endParaRPr>
          </a:p>
          <a:p>
            <a:pPr algn="l">
              <a:lnSpc>
                <a:spcPts val="1621"/>
              </a:lnSpc>
            </a:pPr>
            <a:r>
              <a:rPr lang="en-US" sz="1351" b="1">
                <a:solidFill>
                  <a:srgbClr val="808080"/>
                </a:solidFill>
                <a:latin typeface="Arial Bold"/>
                <a:ea typeface="Arial Bold"/>
                <a:cs typeface="Arial Bold"/>
                <a:sym typeface="Arial Bold"/>
              </a:rPr>
              <a:t>Tip</a:t>
            </a:r>
            <a:r>
              <a:rPr lang="en-US" sz="1351">
                <a:solidFill>
                  <a:srgbClr val="808080"/>
                </a:solidFill>
                <a:latin typeface="Arial"/>
                <a:ea typeface="Arial"/>
                <a:cs typeface="Arial"/>
                <a:sym typeface="Arial"/>
              </a:rPr>
              <a:t>: Alt + F9 for hurtig visning af hjælpelinjer</a:t>
            </a:r>
          </a:p>
        </p:txBody>
      </p:sp>
      <p:sp>
        <p:nvSpPr>
          <p:cNvPr id="28" name="TextBox 28"/>
          <p:cNvSpPr txBox="1"/>
          <p:nvPr/>
        </p:nvSpPr>
        <p:spPr>
          <a:xfrm>
            <a:off x="-3085811" y="1758185"/>
            <a:ext cx="2939922" cy="246011"/>
          </a:xfrm>
          <a:prstGeom prst="rect">
            <a:avLst/>
          </a:prstGeom>
        </p:spPr>
        <p:txBody>
          <a:bodyPr lIns="0" tIns="0" rIns="0" bIns="0" rtlCol="0" anchor="t">
            <a:spAutoFit/>
          </a:bodyPr>
          <a:lstStyle/>
          <a:p>
            <a:pPr algn="r">
              <a:lnSpc>
                <a:spcPts val="1621"/>
              </a:lnSpc>
            </a:pPr>
            <a:r>
              <a:rPr lang="en-US" sz="1351">
                <a:solidFill>
                  <a:srgbClr val="808080"/>
                </a:solidFill>
                <a:latin typeface="Arial"/>
                <a:ea typeface="Arial"/>
                <a:cs typeface="Arial"/>
                <a:sym typeface="Arial"/>
              </a:rPr>
              <a:t>Maks tre linjer i stor typografi</a:t>
            </a:r>
          </a:p>
        </p:txBody>
      </p:sp>
      <p:pic>
        <p:nvPicPr>
          <p:cNvPr id="29" name="Billede 28">
            <a:extLst>
              <a:ext uri="{FF2B5EF4-FFF2-40B4-BE49-F238E27FC236}">
                <a16:creationId xmlns:a16="http://schemas.microsoft.com/office/drawing/2014/main" id="{A22EDD4C-B997-492D-8D41-E695C8D359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991505"/>
            <a:ext cx="2971800" cy="15172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Overblik</a:t>
            </a:r>
            <a:r>
              <a:rPr lang="en-US" sz="3452" b="1" dirty="0">
                <a:solidFill>
                  <a:srgbClr val="003127"/>
                </a:solidFill>
                <a:latin typeface="Arial Bold"/>
                <a:ea typeface="Arial Bold"/>
                <a:cs typeface="Arial Bold"/>
                <a:sym typeface="Arial Bold"/>
              </a:rPr>
              <a:t> over </a:t>
            </a:r>
            <a:r>
              <a:rPr lang="en-US" sz="3452" b="1" dirty="0" err="1">
                <a:solidFill>
                  <a:srgbClr val="003127"/>
                </a:solidFill>
                <a:latin typeface="Arial Bold"/>
                <a:ea typeface="Arial Bold"/>
                <a:cs typeface="Arial Bold"/>
                <a:sym typeface="Arial Bold"/>
              </a:rPr>
              <a:t>præsentation</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sp>
        <p:nvSpPr>
          <p:cNvPr id="24" name="Tekstfelt 23">
            <a:extLst>
              <a:ext uri="{FF2B5EF4-FFF2-40B4-BE49-F238E27FC236}">
                <a16:creationId xmlns:a16="http://schemas.microsoft.com/office/drawing/2014/main" id="{3AE5BC5E-DB2E-42BD-9897-7804A7C018EE}"/>
              </a:ext>
            </a:extLst>
          </p:cNvPr>
          <p:cNvSpPr txBox="1"/>
          <p:nvPr/>
        </p:nvSpPr>
        <p:spPr>
          <a:xfrm>
            <a:off x="978040" y="1770638"/>
            <a:ext cx="11975960" cy="11028660"/>
          </a:xfrm>
          <a:prstGeom prst="rect">
            <a:avLst/>
          </a:prstGeom>
          <a:noFill/>
        </p:spPr>
        <p:txBody>
          <a:bodyPr wrap="square" rtlCol="0">
            <a:spAutoFit/>
          </a:bodyPr>
          <a:lstStyle/>
          <a:p>
            <a:pPr marL="457200" indent="-457200">
              <a:lnSpc>
                <a:spcPts val="4000"/>
              </a:lnSpc>
              <a:buAutoNum type="arabicPeriod"/>
            </a:pPr>
            <a:r>
              <a:rPr lang="da-DK" sz="3200" dirty="0">
                <a:latin typeface="+mj-lt"/>
              </a:rPr>
              <a:t>Politisk baggrund</a:t>
            </a:r>
          </a:p>
          <a:p>
            <a:pPr marL="457200" indent="-457200">
              <a:lnSpc>
                <a:spcPts val="4000"/>
              </a:lnSpc>
              <a:buAutoNum type="arabicPeriod"/>
            </a:pPr>
            <a:r>
              <a:rPr lang="da-DK" sz="3200" dirty="0">
                <a:latin typeface="+mj-lt"/>
              </a:rPr>
              <a:t>Om forskningsprogrammet</a:t>
            </a:r>
          </a:p>
          <a:p>
            <a:pPr marL="457200" indent="-457200">
              <a:lnSpc>
                <a:spcPts val="4000"/>
              </a:lnSpc>
              <a:buAutoNum type="arabicPeriod"/>
            </a:pPr>
            <a:r>
              <a:rPr lang="da-DK" sz="3200" dirty="0">
                <a:latin typeface="+mj-lt"/>
              </a:rPr>
              <a:t>Kategorisering af indsatserne</a:t>
            </a:r>
          </a:p>
          <a:p>
            <a:pPr marL="457200" indent="-457200">
              <a:lnSpc>
                <a:spcPts val="4000"/>
              </a:lnSpc>
              <a:buFontTx/>
              <a:buAutoNum type="arabicPeriod"/>
            </a:pPr>
            <a:r>
              <a:rPr lang="en-US" sz="3200" dirty="0">
                <a:solidFill>
                  <a:srgbClr val="003127"/>
                </a:solidFill>
                <a:latin typeface="+mj-lt"/>
                <a:ea typeface="Arial Bold"/>
                <a:cs typeface="Arial Bold"/>
                <a:sym typeface="Arial Bold"/>
              </a:rPr>
              <a:t>De </a:t>
            </a:r>
            <a:r>
              <a:rPr lang="en-US" sz="3200" dirty="0" err="1">
                <a:solidFill>
                  <a:srgbClr val="003127"/>
                </a:solidFill>
                <a:latin typeface="+mj-lt"/>
                <a:ea typeface="Arial Bold"/>
                <a:cs typeface="Arial Bold"/>
                <a:sym typeface="Arial Bold"/>
              </a:rPr>
              <a:t>beskrevne</a:t>
            </a:r>
            <a:r>
              <a:rPr lang="en-US" sz="3200" dirty="0">
                <a:solidFill>
                  <a:srgbClr val="003127"/>
                </a:solidFill>
                <a:latin typeface="+mj-lt"/>
                <a:ea typeface="Arial Bold"/>
                <a:cs typeface="Arial Bold"/>
                <a:sym typeface="Arial Bold"/>
              </a:rPr>
              <a:t> </a:t>
            </a:r>
            <a:r>
              <a:rPr lang="en-US" sz="3200" dirty="0" err="1">
                <a:solidFill>
                  <a:srgbClr val="003127"/>
                </a:solidFill>
                <a:latin typeface="+mj-lt"/>
                <a:ea typeface="Arial Bold"/>
                <a:cs typeface="Arial Bold"/>
                <a:sym typeface="Arial Bold"/>
              </a:rPr>
              <a:t>indsatser</a:t>
            </a:r>
            <a:r>
              <a:rPr lang="en-US" sz="3200" dirty="0">
                <a:solidFill>
                  <a:srgbClr val="003127"/>
                </a:solidFill>
                <a:latin typeface="+mj-lt"/>
                <a:ea typeface="Arial Bold"/>
                <a:cs typeface="Arial Bold"/>
                <a:sym typeface="Arial Bold"/>
              </a:rPr>
              <a:t>/</a:t>
            </a:r>
            <a:r>
              <a:rPr lang="en-US" sz="3200" dirty="0" err="1">
                <a:solidFill>
                  <a:srgbClr val="003127"/>
                </a:solidFill>
                <a:latin typeface="+mj-lt"/>
                <a:ea typeface="Arial Bold"/>
                <a:cs typeface="Arial Bold"/>
                <a:sym typeface="Arial Bold"/>
              </a:rPr>
              <a:t>klimatiltag</a:t>
            </a:r>
            <a:endParaRPr lang="en-US" sz="3200" dirty="0">
              <a:solidFill>
                <a:srgbClr val="003127"/>
              </a:solidFill>
              <a:latin typeface="+mj-lt"/>
              <a:ea typeface="Arial Bold"/>
              <a:cs typeface="Arial Bold"/>
              <a:sym typeface="Arial Bold"/>
            </a:endParaRPr>
          </a:p>
          <a:p>
            <a:pPr marL="457200" indent="-457200">
              <a:lnSpc>
                <a:spcPts val="4000"/>
              </a:lnSpc>
              <a:buFontTx/>
              <a:buAutoNum type="arabicPeriod"/>
            </a:pPr>
            <a:r>
              <a:rPr lang="en-US" sz="3200" dirty="0">
                <a:solidFill>
                  <a:srgbClr val="003127"/>
                </a:solidFill>
                <a:ea typeface="Arial Bold"/>
                <a:cs typeface="Arial Bold"/>
                <a:sym typeface="Arial Bold"/>
              </a:rPr>
              <a:t>De </a:t>
            </a:r>
            <a:r>
              <a:rPr lang="en-US" sz="3200" dirty="0" err="1">
                <a:solidFill>
                  <a:srgbClr val="003127"/>
                </a:solidFill>
                <a:ea typeface="Arial Bold"/>
                <a:cs typeface="Arial Bold"/>
                <a:sym typeface="Arial Bold"/>
              </a:rPr>
              <a:t>beskrevne</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indsatsers</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beløbsrammer</a:t>
            </a:r>
            <a:endParaRPr lang="en-US" sz="3200" dirty="0">
              <a:solidFill>
                <a:srgbClr val="003127"/>
              </a:solidFill>
              <a:ea typeface="Arial Bold"/>
              <a:cs typeface="Arial Bold"/>
              <a:sym typeface="Arial Bold"/>
            </a:endParaRPr>
          </a:p>
          <a:p>
            <a:pPr marL="457200" indent="-457200">
              <a:lnSpc>
                <a:spcPts val="4000"/>
              </a:lnSpc>
              <a:buFontTx/>
              <a:buAutoNum type="arabicPeriod"/>
            </a:pPr>
            <a:r>
              <a:rPr lang="en-US" sz="3200" dirty="0" err="1">
                <a:solidFill>
                  <a:srgbClr val="003127"/>
                </a:solidFill>
                <a:ea typeface="Arial Bold"/>
                <a:cs typeface="Arial Bold"/>
                <a:sym typeface="Arial Bold"/>
              </a:rPr>
              <a:t>Særligt</a:t>
            </a:r>
            <a:r>
              <a:rPr lang="en-US" sz="3200" dirty="0">
                <a:solidFill>
                  <a:srgbClr val="003127"/>
                </a:solidFill>
                <a:ea typeface="Arial Bold"/>
                <a:cs typeface="Arial Bold"/>
                <a:sym typeface="Arial Bold"/>
              </a:rPr>
              <a:t> for </a:t>
            </a:r>
            <a:r>
              <a:rPr lang="en-US" sz="3200" dirty="0" err="1">
                <a:solidFill>
                  <a:srgbClr val="003127"/>
                </a:solidFill>
                <a:ea typeface="Arial Bold"/>
                <a:cs typeface="Arial Bold"/>
                <a:sym typeface="Arial Bold"/>
              </a:rPr>
              <a:t>indsatser</a:t>
            </a:r>
            <a:r>
              <a:rPr lang="en-US" sz="3200" dirty="0">
                <a:solidFill>
                  <a:srgbClr val="003127"/>
                </a:solidFill>
                <a:ea typeface="Arial Bold"/>
                <a:cs typeface="Arial Bold"/>
                <a:sym typeface="Arial Bold"/>
              </a:rPr>
              <a:t> der </a:t>
            </a:r>
            <a:r>
              <a:rPr lang="en-US" sz="3200" dirty="0" err="1">
                <a:solidFill>
                  <a:srgbClr val="003127"/>
                </a:solidFill>
                <a:ea typeface="Arial Bold"/>
                <a:cs typeface="Arial Bold"/>
                <a:sym typeface="Arial Bold"/>
              </a:rPr>
              <a:t>skal</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dokumentere</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klimaeffekt</a:t>
            </a:r>
            <a:endParaRPr lang="en-US" sz="3200" dirty="0">
              <a:solidFill>
                <a:srgbClr val="003127"/>
              </a:solidFill>
              <a:ea typeface="Arial Bold"/>
              <a:cs typeface="Arial Bold"/>
              <a:sym typeface="Arial Bold"/>
            </a:endParaRPr>
          </a:p>
          <a:p>
            <a:pPr marL="457200" indent="-457200">
              <a:lnSpc>
                <a:spcPts val="4000"/>
              </a:lnSpc>
              <a:buFontTx/>
              <a:buAutoNum type="arabicPeriod"/>
            </a:pPr>
            <a:r>
              <a:rPr lang="en-US" sz="3200" dirty="0" err="1">
                <a:solidFill>
                  <a:srgbClr val="003127"/>
                </a:solidFill>
                <a:ea typeface="Arial Bold"/>
                <a:cs typeface="Arial Bold"/>
                <a:sym typeface="Arial Bold"/>
              </a:rPr>
              <a:t>Forventede</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resultater</a:t>
            </a:r>
            <a:r>
              <a:rPr lang="en-US" sz="3200" dirty="0">
                <a:solidFill>
                  <a:srgbClr val="003127"/>
                </a:solidFill>
                <a:ea typeface="Arial Bold"/>
                <a:cs typeface="Arial Bold"/>
                <a:sym typeface="Arial Bold"/>
              </a:rPr>
              <a:t> – “expected impacts”</a:t>
            </a:r>
          </a:p>
          <a:p>
            <a:pPr marL="457200" indent="-457200">
              <a:lnSpc>
                <a:spcPts val="4000"/>
              </a:lnSpc>
              <a:buFontTx/>
              <a:buAutoNum type="arabicPeriod"/>
            </a:pPr>
            <a:r>
              <a:rPr lang="en-US" sz="3200" dirty="0" err="1">
                <a:solidFill>
                  <a:srgbClr val="003127"/>
                </a:solidFill>
                <a:ea typeface="Arial Bold"/>
                <a:cs typeface="Arial Bold"/>
                <a:sym typeface="Arial Bold"/>
              </a:rPr>
              <a:t>Forskningsfaglig</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vurdering</a:t>
            </a:r>
            <a:endParaRPr lang="en-US" sz="3200" dirty="0">
              <a:solidFill>
                <a:srgbClr val="003127"/>
              </a:solidFill>
              <a:ea typeface="Arial Bold"/>
              <a:cs typeface="Arial Bold"/>
              <a:sym typeface="Arial Bold"/>
            </a:endParaRPr>
          </a:p>
          <a:p>
            <a:pPr marL="457200" indent="-457200">
              <a:lnSpc>
                <a:spcPts val="4000"/>
              </a:lnSpc>
              <a:buFontTx/>
              <a:buAutoNum type="arabicPeriod"/>
            </a:pPr>
            <a:r>
              <a:rPr lang="en-US" sz="3200" dirty="0" err="1">
                <a:solidFill>
                  <a:srgbClr val="003127"/>
                </a:solidFill>
                <a:ea typeface="Arial Bold"/>
                <a:cs typeface="Arial Bold"/>
                <a:sym typeface="Arial Bold"/>
              </a:rPr>
              <a:t>Prioriteringskriterier</a:t>
            </a:r>
            <a:r>
              <a:rPr lang="en-US" sz="3200" dirty="0">
                <a:solidFill>
                  <a:srgbClr val="003127"/>
                </a:solidFill>
                <a:ea typeface="Arial Bold"/>
                <a:cs typeface="Arial Bold"/>
                <a:sym typeface="Arial Bold"/>
              </a:rPr>
              <a:t> – og </a:t>
            </a:r>
            <a:r>
              <a:rPr lang="en-US" sz="3200" dirty="0" err="1">
                <a:solidFill>
                  <a:srgbClr val="003127"/>
                </a:solidFill>
                <a:ea typeface="Arial Bold"/>
                <a:cs typeface="Arial Bold"/>
                <a:sym typeface="Arial Bold"/>
              </a:rPr>
              <a:t>deres</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vægtning</a:t>
            </a:r>
            <a:endParaRPr lang="en-US" sz="3200" dirty="0">
              <a:solidFill>
                <a:srgbClr val="003127"/>
              </a:solidFill>
              <a:ea typeface="Arial Bold"/>
              <a:cs typeface="Arial Bold"/>
              <a:sym typeface="Arial Bold"/>
            </a:endParaRPr>
          </a:p>
          <a:p>
            <a:pPr marL="457200" indent="-457200">
              <a:lnSpc>
                <a:spcPts val="4000"/>
              </a:lnSpc>
              <a:buFontTx/>
              <a:buAutoNum type="arabicPeriod"/>
            </a:pP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Videre</a:t>
            </a:r>
            <a:r>
              <a:rPr lang="en-US" sz="3200" dirty="0">
                <a:solidFill>
                  <a:srgbClr val="003127"/>
                </a:solidFill>
                <a:ea typeface="Arial Bold"/>
                <a:cs typeface="Arial Bold"/>
                <a:sym typeface="Arial Bold"/>
              </a:rPr>
              <a:t> process</a:t>
            </a:r>
          </a:p>
          <a:p>
            <a:pPr marL="457200" indent="-457200">
              <a:lnSpc>
                <a:spcPts val="4000"/>
              </a:lnSpc>
              <a:buFontTx/>
              <a:buAutoNum type="arabicPeriod"/>
            </a:pP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Spørgsmål</a:t>
            </a:r>
            <a:endParaRPr lang="en-US" sz="3200" dirty="0">
              <a:solidFill>
                <a:srgbClr val="003127"/>
              </a:solidFill>
              <a:ea typeface="Arial Bold"/>
              <a:cs typeface="Arial Bold"/>
              <a:sym typeface="Arial Bold"/>
            </a:endParaRPr>
          </a:p>
          <a:p>
            <a:pPr marL="457200" indent="-457200">
              <a:lnSpc>
                <a:spcPts val="4000"/>
              </a:lnSpc>
              <a:buFontTx/>
              <a:buAutoNum type="arabicPeriod"/>
            </a:pPr>
            <a:endParaRPr lang="en-US" sz="3200" dirty="0">
              <a:solidFill>
                <a:srgbClr val="003127"/>
              </a:solidFill>
              <a:ea typeface="Arial Bold"/>
              <a:cs typeface="Arial Bold"/>
              <a:sym typeface="Arial Bold"/>
            </a:endParaRPr>
          </a:p>
          <a:p>
            <a:pPr marL="457200" indent="-457200">
              <a:lnSpc>
                <a:spcPts val="4000"/>
              </a:lnSpc>
              <a:buFontTx/>
              <a:buAutoNum type="arabicPeriod"/>
            </a:pPr>
            <a:endParaRPr lang="en-US" sz="3200" dirty="0">
              <a:solidFill>
                <a:srgbClr val="003127"/>
              </a:solidFill>
              <a:ea typeface="Arial Bold"/>
              <a:cs typeface="Arial Bold"/>
              <a:sym typeface="Arial Bold"/>
            </a:endParaRPr>
          </a:p>
          <a:p>
            <a:pPr marL="457200" indent="-457200">
              <a:lnSpc>
                <a:spcPts val="4000"/>
              </a:lnSpc>
              <a:buFontTx/>
              <a:buAutoNum type="arabicPeriod"/>
            </a:pPr>
            <a:endParaRPr lang="en-US" sz="3200" dirty="0">
              <a:solidFill>
                <a:srgbClr val="003127"/>
              </a:solidFill>
              <a:ea typeface="Arial Bold"/>
              <a:cs typeface="Arial Bold"/>
              <a:sym typeface="Arial Bold"/>
            </a:endParaRPr>
          </a:p>
          <a:p>
            <a:pPr marL="457200" indent="-457200">
              <a:lnSpc>
                <a:spcPts val="4000"/>
              </a:lnSpc>
              <a:buFontTx/>
              <a:buAutoNum type="arabicPeriod"/>
            </a:pPr>
            <a:endParaRPr lang="en-US" sz="3200" dirty="0">
              <a:solidFill>
                <a:srgbClr val="003127"/>
              </a:solidFill>
              <a:ea typeface="Arial Bold"/>
              <a:cs typeface="Arial Bold"/>
              <a:sym typeface="Arial Bold"/>
            </a:endParaRPr>
          </a:p>
          <a:p>
            <a:pPr marL="457200" indent="-457200">
              <a:lnSpc>
                <a:spcPts val="4000"/>
              </a:lnSpc>
              <a:buFontTx/>
              <a:buAutoNum type="arabicPeriod"/>
            </a:pPr>
            <a:endParaRPr lang="en-US" sz="3200" dirty="0">
              <a:solidFill>
                <a:srgbClr val="003127"/>
              </a:solidFill>
              <a:latin typeface="+mj-lt"/>
              <a:ea typeface="Arial Bold"/>
              <a:cs typeface="Arial Bold"/>
              <a:sym typeface="Arial Bold"/>
            </a:endParaRPr>
          </a:p>
          <a:p>
            <a:pPr marL="457200" indent="-457200">
              <a:lnSpc>
                <a:spcPts val="4000"/>
              </a:lnSpc>
              <a:buFontTx/>
              <a:buAutoNum type="arabicPeriod"/>
            </a:pPr>
            <a:endParaRPr lang="en-US" sz="3200" dirty="0">
              <a:solidFill>
                <a:srgbClr val="003127"/>
              </a:solidFill>
              <a:latin typeface="+mj-lt"/>
              <a:ea typeface="Arial Bold"/>
              <a:cs typeface="Arial Bold"/>
              <a:sym typeface="Arial Bold"/>
            </a:endParaRPr>
          </a:p>
          <a:p>
            <a:pPr marL="457200" indent="-457200">
              <a:buAutoNum type="arabicPeriod"/>
            </a:pPr>
            <a:endParaRPr lang="da-DK" sz="2400" dirty="0"/>
          </a:p>
          <a:p>
            <a:pPr marL="457200" indent="-457200">
              <a:buAutoNum type="arabicPeriod"/>
            </a:pPr>
            <a:endParaRPr lang="da-DK" sz="2400" dirty="0"/>
          </a:p>
          <a:p>
            <a:pPr marL="457200" indent="-457200">
              <a:buAutoNum type="arabicPeriod"/>
            </a:pPr>
            <a:endParaRPr lang="da-DK" sz="2400" dirty="0"/>
          </a:p>
          <a:p>
            <a:pPr marL="457200" indent="-457200">
              <a:buAutoNum type="arabicPeriod"/>
            </a:pPr>
            <a:endParaRPr lang="da-DK" sz="2400" dirty="0"/>
          </a:p>
          <a:p>
            <a:endParaRPr lang="da-DK" sz="2400" i="1" dirty="0"/>
          </a:p>
          <a:p>
            <a:r>
              <a:rPr lang="da-DK" sz="2400" i="1"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Politisk</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baggrund</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pic>
        <p:nvPicPr>
          <p:cNvPr id="24" name="Billede 23">
            <a:extLst>
              <a:ext uri="{FF2B5EF4-FFF2-40B4-BE49-F238E27FC236}">
                <a16:creationId xmlns:a16="http://schemas.microsoft.com/office/drawing/2014/main" id="{085227D3-4045-40EC-90B0-F08F97D9A503}"/>
              </a:ext>
            </a:extLst>
          </p:cNvPr>
          <p:cNvPicPr>
            <a:picLocks noChangeAspect="1"/>
          </p:cNvPicPr>
          <p:nvPr/>
        </p:nvPicPr>
        <p:blipFill>
          <a:blip r:embed="rId5"/>
          <a:stretch>
            <a:fillRect/>
          </a:stretch>
        </p:blipFill>
        <p:spPr>
          <a:xfrm>
            <a:off x="10972800" y="5333402"/>
            <a:ext cx="3577302" cy="4475749"/>
          </a:xfrm>
          <a:prstGeom prst="rect">
            <a:avLst/>
          </a:prstGeom>
          <a:ln>
            <a:solidFill>
              <a:sysClr val="windowText" lastClr="000000"/>
            </a:solidFill>
          </a:ln>
        </p:spPr>
      </p:pic>
      <p:pic>
        <p:nvPicPr>
          <p:cNvPr id="25" name="Billede 24">
            <a:extLst>
              <a:ext uri="{FF2B5EF4-FFF2-40B4-BE49-F238E27FC236}">
                <a16:creationId xmlns:a16="http://schemas.microsoft.com/office/drawing/2014/main" id="{5E2A2747-99B5-465B-8714-95CA3F4A5922}"/>
              </a:ext>
            </a:extLst>
          </p:cNvPr>
          <p:cNvPicPr>
            <a:picLocks noChangeAspect="1"/>
          </p:cNvPicPr>
          <p:nvPr/>
        </p:nvPicPr>
        <p:blipFill>
          <a:blip r:embed="rId6"/>
          <a:stretch>
            <a:fillRect/>
          </a:stretch>
        </p:blipFill>
        <p:spPr>
          <a:xfrm>
            <a:off x="13385190" y="2222307"/>
            <a:ext cx="3935264" cy="5239392"/>
          </a:xfrm>
          <a:prstGeom prst="rect">
            <a:avLst/>
          </a:prstGeom>
        </p:spPr>
      </p:pic>
      <p:sp>
        <p:nvSpPr>
          <p:cNvPr id="26" name="Tekstfelt 25">
            <a:extLst>
              <a:ext uri="{FF2B5EF4-FFF2-40B4-BE49-F238E27FC236}">
                <a16:creationId xmlns:a16="http://schemas.microsoft.com/office/drawing/2014/main" id="{DB06C946-7DA7-470A-A192-5296795E943E}"/>
              </a:ext>
            </a:extLst>
          </p:cNvPr>
          <p:cNvSpPr txBox="1"/>
          <p:nvPr/>
        </p:nvSpPr>
        <p:spPr>
          <a:xfrm>
            <a:off x="978040" y="1770638"/>
            <a:ext cx="11975960" cy="5632311"/>
          </a:xfrm>
          <a:prstGeom prst="rect">
            <a:avLst/>
          </a:prstGeom>
          <a:noFill/>
        </p:spPr>
        <p:txBody>
          <a:bodyPr wrap="square" rtlCol="0">
            <a:spAutoFit/>
          </a:bodyPr>
          <a:lstStyle/>
          <a:p>
            <a:r>
              <a:rPr lang="da-DK" sz="2400" i="1" dirty="0"/>
              <a:t>Aftale om et grønt Danmark </a:t>
            </a:r>
            <a:r>
              <a:rPr lang="da-DK" sz="2400" dirty="0"/>
              <a:t>angiver nye klimateknologier og –tiltag som centrale redskaber til en ambitiøs grøn omstilling af landbruget.</a:t>
            </a:r>
          </a:p>
          <a:p>
            <a:endParaRPr lang="da-DK" sz="2400" dirty="0"/>
          </a:p>
          <a:p>
            <a:r>
              <a:rPr lang="da-DK" sz="2400" dirty="0"/>
              <a:t>Regeringens forsknings- og innovationsudspil </a:t>
            </a:r>
            <a:r>
              <a:rPr lang="da-DK" sz="2400" i="1" dirty="0"/>
              <a:t>Fart på fremtidens grønne løsninger </a:t>
            </a:r>
            <a:r>
              <a:rPr lang="da-DK" sz="2400" dirty="0"/>
              <a:t>(oktober 2024) præsenterer en tilgang til grøn forskning og innovation, der skal bidrage til at reducere udviklings- og implementeringsbarrierer for konkrete klimaløsninger. </a:t>
            </a:r>
          </a:p>
          <a:p>
            <a:endParaRPr lang="da-DK" sz="2400" dirty="0"/>
          </a:p>
          <a:p>
            <a:r>
              <a:rPr lang="da-DK" sz="2400" i="1" dirty="0"/>
              <a:t>Fart på fremtidens grønne løsninger </a:t>
            </a:r>
            <a:r>
              <a:rPr lang="da-DK" sz="2400" dirty="0"/>
              <a:t>præsenterede i samme ombæring regeringens ønske om at målrette 0,5 mia. kr. i 2025 (og hvert år indtil 2030) til en samlet indsats for grønne løsninger til fremtidens landbrugs- og fødevareerhverv. </a:t>
            </a:r>
          </a:p>
          <a:p>
            <a:endParaRPr lang="da-DK" sz="2400" dirty="0"/>
          </a:p>
          <a:p>
            <a:r>
              <a:rPr lang="da-DK" sz="2400" dirty="0"/>
              <a:t>Af de 500 mio. kr. udmøntes ca. 235 mio. kr. igennem Klimatiltagsprogrammet </a:t>
            </a:r>
          </a:p>
          <a:p>
            <a:r>
              <a:rPr lang="da-DK" sz="2400" dirty="0"/>
              <a:t>2026- 2029.</a:t>
            </a:r>
          </a:p>
          <a:p>
            <a:endParaRPr lang="da-DK" sz="2400" i="1" dirty="0"/>
          </a:p>
          <a:p>
            <a:r>
              <a:rPr lang="da-DK" sz="2400" i="1" dirty="0"/>
              <a:t>	</a:t>
            </a:r>
          </a:p>
        </p:txBody>
      </p:sp>
      <p:sp>
        <p:nvSpPr>
          <p:cNvPr id="16" name="Tekstfelt 15">
            <a:extLst>
              <a:ext uri="{FF2B5EF4-FFF2-40B4-BE49-F238E27FC236}">
                <a16:creationId xmlns:a16="http://schemas.microsoft.com/office/drawing/2014/main" id="{C185AAF7-BFF2-4183-A6FE-A2553F1A1305}"/>
              </a:ext>
            </a:extLst>
          </p:cNvPr>
          <p:cNvSpPr txBox="1"/>
          <p:nvPr/>
        </p:nvSpPr>
        <p:spPr>
          <a:xfrm>
            <a:off x="5207598" y="7060194"/>
            <a:ext cx="5438855" cy="2031325"/>
          </a:xfrm>
          <a:prstGeom prst="rect">
            <a:avLst/>
          </a:prstGeom>
          <a:noFill/>
        </p:spPr>
        <p:txBody>
          <a:bodyPr wrap="square" rtlCol="0">
            <a:spAutoFit/>
          </a:bodyPr>
          <a:lstStyle/>
          <a:p>
            <a:r>
              <a:rPr lang="da-DK" i="1" dirty="0"/>
              <a:t>”Alle relevante parter, herunder ikke mindst staten, skal understøtte, at der udvikles og implementeres klimateknologier og -tiltag, der kan reducere udledninger, og som samtidig tager højde for, at der ikke forekommer uønskede </a:t>
            </a:r>
            <a:r>
              <a:rPr lang="da-DK" i="1" dirty="0" err="1"/>
              <a:t>miljøog</a:t>
            </a:r>
            <a:r>
              <a:rPr lang="da-DK" i="1" dirty="0"/>
              <a:t> sundhedsmæssige sideeffekter.”</a:t>
            </a:r>
          </a:p>
          <a:p>
            <a:r>
              <a:rPr lang="da-DK" i="1" dirty="0"/>
              <a:t>	- Aftale om et grønt Danmark</a:t>
            </a:r>
            <a:endParaRPr lang="da-DK" dirty="0"/>
          </a:p>
        </p:txBody>
      </p:sp>
    </p:spTree>
    <p:extLst>
      <p:ext uri="{BB962C8B-B14F-4D97-AF65-F5344CB8AC3E}">
        <p14:creationId xmlns:p14="http://schemas.microsoft.com/office/powerpoint/2010/main" val="320623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gn="l">
              <a:lnSpc>
                <a:spcPts val="3728"/>
              </a:lnSpc>
            </a:pPr>
            <a:r>
              <a:rPr lang="en-US" sz="3452" b="1" dirty="0">
                <a:solidFill>
                  <a:srgbClr val="003127"/>
                </a:solidFill>
                <a:latin typeface="Arial Bold"/>
                <a:ea typeface="Arial Bold"/>
                <a:cs typeface="Arial Bold"/>
                <a:sym typeface="Arial Bold"/>
              </a:rPr>
              <a:t>Om </a:t>
            </a:r>
            <a:r>
              <a:rPr lang="en-US" sz="3452" b="1" dirty="0" err="1">
                <a:solidFill>
                  <a:srgbClr val="003127"/>
                </a:solidFill>
                <a:latin typeface="Arial Bold"/>
                <a:ea typeface="Arial Bold"/>
                <a:cs typeface="Arial Bold"/>
                <a:sym typeface="Arial Bold"/>
              </a:rPr>
              <a:t>forskningsprogrammet</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sp>
        <p:nvSpPr>
          <p:cNvPr id="16" name="Tekstfelt 15">
            <a:extLst>
              <a:ext uri="{FF2B5EF4-FFF2-40B4-BE49-F238E27FC236}">
                <a16:creationId xmlns:a16="http://schemas.microsoft.com/office/drawing/2014/main" id="{01801666-5573-4277-A5BF-9441EE8B56D8}"/>
              </a:ext>
            </a:extLst>
          </p:cNvPr>
          <p:cNvSpPr txBox="1"/>
          <p:nvPr/>
        </p:nvSpPr>
        <p:spPr>
          <a:xfrm>
            <a:off x="978040" y="1767120"/>
            <a:ext cx="13412292" cy="3416320"/>
          </a:xfrm>
          <a:prstGeom prst="rect">
            <a:avLst/>
          </a:prstGeom>
          <a:noFill/>
        </p:spPr>
        <p:txBody>
          <a:bodyPr wrap="square" rtlCol="0">
            <a:spAutoFit/>
          </a:bodyPr>
          <a:lstStyle/>
          <a:p>
            <a:r>
              <a:rPr lang="da-DK" sz="2400" dirty="0"/>
              <a:t>Der udbydes en samlet pulje på </a:t>
            </a:r>
            <a:r>
              <a:rPr lang="da-DK" sz="2400" b="1" dirty="0"/>
              <a:t>i alt ca. 235 mio. kr. </a:t>
            </a:r>
            <a:r>
              <a:rPr lang="da-DK" sz="2400" dirty="0"/>
              <a:t>fordelt på forskellige indsatser/klimatiltag.</a:t>
            </a:r>
          </a:p>
          <a:p>
            <a:endParaRPr lang="da-DK" sz="2400" b="1" dirty="0"/>
          </a:p>
          <a:p>
            <a:r>
              <a:rPr lang="da-DK" sz="2400" b="1" dirty="0"/>
              <a:t>Frist</a:t>
            </a:r>
            <a:r>
              <a:rPr lang="da-DK" sz="2400" dirty="0"/>
              <a:t> for ansøgninger er </a:t>
            </a:r>
            <a:r>
              <a:rPr lang="da-DK" sz="2400" b="1" dirty="0"/>
              <a:t>fredag d. 15. september 2025</a:t>
            </a:r>
            <a:r>
              <a:rPr lang="da-DK" sz="2400" dirty="0"/>
              <a:t>, kl. 12:00.</a:t>
            </a:r>
          </a:p>
          <a:p>
            <a:endParaRPr lang="da-DK" sz="2400" dirty="0"/>
          </a:p>
          <a:p>
            <a:r>
              <a:rPr lang="da-DK" sz="2400" dirty="0"/>
              <a:t>Projekter, der modtager tilsagn, kan påbegynde deres projekter herefter. Den ansøgte projektperiode kan maksimalt være 4 år. </a:t>
            </a:r>
          </a:p>
          <a:p>
            <a:endParaRPr lang="da-DK" sz="2400" dirty="0"/>
          </a:p>
          <a:p>
            <a:r>
              <a:rPr lang="da-DK" sz="2400" dirty="0"/>
              <a:t>Vi opfordrer til, at ansøgere læser </a:t>
            </a:r>
            <a:r>
              <a:rPr lang="da-DK" sz="2400" b="1" dirty="0">
                <a:hlinkClick r:id="rId5"/>
              </a:rPr>
              <a:t>indkaldelsen</a:t>
            </a:r>
            <a:r>
              <a:rPr lang="da-DK" sz="2400" dirty="0"/>
              <a:t> grundigt igennem sammen med </a:t>
            </a:r>
            <a:r>
              <a:rPr lang="da-DK" sz="2400" b="1" dirty="0">
                <a:hlinkClick r:id="rId6"/>
              </a:rPr>
              <a:t>vejledningen til ansøgningsskemaerne.</a:t>
            </a:r>
            <a:endParaRPr lang="da-DK" sz="2400" b="1" dirty="0"/>
          </a:p>
        </p:txBody>
      </p:sp>
      <p:pic>
        <p:nvPicPr>
          <p:cNvPr id="20" name="Billede 19">
            <a:extLst>
              <a:ext uri="{FF2B5EF4-FFF2-40B4-BE49-F238E27FC236}">
                <a16:creationId xmlns:a16="http://schemas.microsoft.com/office/drawing/2014/main" id="{E3E65911-3144-43EA-BB0E-A3E3FBA33C27}"/>
              </a:ext>
            </a:extLst>
          </p:cNvPr>
          <p:cNvPicPr>
            <a:picLocks noChangeAspect="1"/>
          </p:cNvPicPr>
          <p:nvPr/>
        </p:nvPicPr>
        <p:blipFill>
          <a:blip r:embed="rId7"/>
          <a:stretch>
            <a:fillRect/>
          </a:stretch>
        </p:blipFill>
        <p:spPr>
          <a:xfrm>
            <a:off x="8077200" y="5527746"/>
            <a:ext cx="5988008" cy="3748866"/>
          </a:xfrm>
          <a:prstGeom prst="rect">
            <a:avLst/>
          </a:prstGeom>
        </p:spPr>
      </p:pic>
    </p:spTree>
    <p:extLst>
      <p:ext uri="{BB962C8B-B14F-4D97-AF65-F5344CB8AC3E}">
        <p14:creationId xmlns:p14="http://schemas.microsoft.com/office/powerpoint/2010/main" val="324892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nSpc>
                <a:spcPts val="3728"/>
              </a:lnSpc>
            </a:pPr>
            <a:r>
              <a:rPr lang="en-US" sz="3452" b="1" dirty="0" err="1">
                <a:solidFill>
                  <a:srgbClr val="003127"/>
                </a:solidFill>
                <a:latin typeface="Arial Bold"/>
                <a:ea typeface="Arial Bold"/>
                <a:cs typeface="Arial Bold"/>
                <a:sym typeface="Arial Bold"/>
              </a:rPr>
              <a:t>Kategorisering</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af</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indsatserne</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sp>
        <p:nvSpPr>
          <p:cNvPr id="24" name="Tekstfelt 23">
            <a:extLst>
              <a:ext uri="{FF2B5EF4-FFF2-40B4-BE49-F238E27FC236}">
                <a16:creationId xmlns:a16="http://schemas.microsoft.com/office/drawing/2014/main" id="{20259D05-87D4-456F-B6FC-22E72935E6C3}"/>
              </a:ext>
            </a:extLst>
          </p:cNvPr>
          <p:cNvSpPr txBox="1"/>
          <p:nvPr/>
        </p:nvSpPr>
        <p:spPr>
          <a:xfrm>
            <a:off x="978040" y="1767120"/>
            <a:ext cx="13412292" cy="6740307"/>
          </a:xfrm>
          <a:prstGeom prst="rect">
            <a:avLst/>
          </a:prstGeom>
          <a:noFill/>
        </p:spPr>
        <p:txBody>
          <a:bodyPr wrap="square" rtlCol="0">
            <a:spAutoFit/>
          </a:bodyPr>
          <a:lstStyle/>
          <a:p>
            <a:r>
              <a:rPr lang="da-DK" sz="2400" dirty="0"/>
              <a:t>Programmets </a:t>
            </a:r>
            <a:r>
              <a:rPr lang="da-DK" sz="2400" dirty="0" err="1"/>
              <a:t>indsater</a:t>
            </a:r>
            <a:r>
              <a:rPr lang="da-DK" sz="2400" dirty="0"/>
              <a:t> er – som i </a:t>
            </a:r>
            <a:r>
              <a:rPr lang="da-DK" sz="2400" i="1" dirty="0"/>
              <a:t>Fart på fremtidens grønne løsninger </a:t>
            </a:r>
            <a:r>
              <a:rPr lang="da-DK" sz="2400" dirty="0"/>
              <a:t>– kategoriseret under fire forskellige overskrifter som rummer hver deres formål:</a:t>
            </a:r>
          </a:p>
          <a:p>
            <a:endParaRPr lang="da-DK" sz="2400" dirty="0"/>
          </a:p>
          <a:p>
            <a:pPr marL="800100" lvl="1" indent="-342900">
              <a:buFont typeface="Arial" panose="020B0604020202020204" pitchFamily="34" charset="0"/>
              <a:buChar char="•"/>
            </a:pPr>
            <a:r>
              <a:rPr lang="da-DK" sz="2400" b="1" dirty="0"/>
              <a:t>Fokuseret dokumentation af klimaeffekter </a:t>
            </a:r>
          </a:p>
          <a:p>
            <a:pPr lvl="1"/>
            <a:endParaRPr lang="da-DK" sz="2400" b="1" dirty="0"/>
          </a:p>
          <a:p>
            <a:pPr lvl="1"/>
            <a:endParaRPr lang="da-DK" sz="2400" b="1" dirty="0"/>
          </a:p>
          <a:p>
            <a:pPr lvl="1"/>
            <a:endParaRPr lang="da-DK" sz="2400" b="1" dirty="0"/>
          </a:p>
          <a:p>
            <a:pPr lvl="1"/>
            <a:endParaRPr lang="da-DK" sz="2400" b="1" dirty="0"/>
          </a:p>
          <a:p>
            <a:pPr marL="800100" lvl="1" indent="-342900">
              <a:buFont typeface="Arial" panose="020B0604020202020204" pitchFamily="34" charset="0"/>
              <a:buChar char="•"/>
            </a:pPr>
            <a:r>
              <a:rPr lang="da-DK" sz="2400" b="1" dirty="0"/>
              <a:t>Screening</a:t>
            </a:r>
          </a:p>
          <a:p>
            <a:pPr marL="800100" lvl="1" indent="-342900">
              <a:buFont typeface="Arial" panose="020B0604020202020204" pitchFamily="34" charset="0"/>
              <a:buChar char="•"/>
            </a:pPr>
            <a:endParaRPr lang="da-DK" sz="2400" b="1" dirty="0"/>
          </a:p>
          <a:p>
            <a:pPr lvl="1"/>
            <a:endParaRPr lang="da-DK" sz="2400" b="1" dirty="0"/>
          </a:p>
          <a:p>
            <a:pPr marL="800100" lvl="1" indent="-342900">
              <a:buFont typeface="Arial" panose="020B0604020202020204" pitchFamily="34" charset="0"/>
              <a:buChar char="•"/>
            </a:pPr>
            <a:r>
              <a:rPr lang="da-DK" sz="2400" b="1" dirty="0"/>
              <a:t>Test, skala og demonstration</a:t>
            </a:r>
          </a:p>
          <a:p>
            <a:pPr marL="800100" lvl="1" indent="-342900">
              <a:buFont typeface="Arial" panose="020B0604020202020204" pitchFamily="34" charset="0"/>
              <a:buChar char="•"/>
            </a:pPr>
            <a:endParaRPr lang="da-DK" sz="2400" b="1" dirty="0"/>
          </a:p>
          <a:p>
            <a:pPr marL="800100" lvl="1" indent="-342900">
              <a:buFont typeface="Arial" panose="020B0604020202020204" pitchFamily="34" charset="0"/>
              <a:buChar char="•"/>
            </a:pPr>
            <a:endParaRPr lang="da-DK" sz="2400" b="1" dirty="0"/>
          </a:p>
          <a:p>
            <a:pPr marL="800100" lvl="1" indent="-342900">
              <a:buFont typeface="Arial" panose="020B0604020202020204" pitchFamily="34" charset="0"/>
              <a:buChar char="•"/>
            </a:pPr>
            <a:endParaRPr lang="da-DK" sz="2400" b="1" dirty="0"/>
          </a:p>
          <a:p>
            <a:pPr marL="800100" lvl="1" indent="-342900">
              <a:buFont typeface="Arial" panose="020B0604020202020204" pitchFamily="34" charset="0"/>
              <a:buChar char="•"/>
            </a:pPr>
            <a:r>
              <a:rPr lang="da-DK" sz="2400" b="1" dirty="0"/>
              <a:t>Afdækning af væsentlige negative sideeffekter</a:t>
            </a:r>
          </a:p>
          <a:p>
            <a:pPr marL="800100" lvl="1" indent="-342900">
              <a:buFont typeface="Arial" panose="020B0604020202020204" pitchFamily="34" charset="0"/>
              <a:buChar char="•"/>
            </a:pPr>
            <a:endParaRPr lang="da-DK" sz="2400" b="1" dirty="0"/>
          </a:p>
          <a:p>
            <a:pPr marL="800100" lvl="1" indent="-342900">
              <a:buFont typeface="Arial" panose="020B0604020202020204" pitchFamily="34" charset="0"/>
              <a:buChar char="•"/>
            </a:pPr>
            <a:endParaRPr lang="da-DK" sz="2400" b="1" dirty="0"/>
          </a:p>
        </p:txBody>
      </p:sp>
    </p:spTree>
    <p:extLst>
      <p:ext uri="{BB962C8B-B14F-4D97-AF65-F5344CB8AC3E}">
        <p14:creationId xmlns:p14="http://schemas.microsoft.com/office/powerpoint/2010/main" val="411354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Kategorisering</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af</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indsatserne</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sp>
        <p:nvSpPr>
          <p:cNvPr id="24" name="Tekstfelt 23">
            <a:extLst>
              <a:ext uri="{FF2B5EF4-FFF2-40B4-BE49-F238E27FC236}">
                <a16:creationId xmlns:a16="http://schemas.microsoft.com/office/drawing/2014/main" id="{20259D05-87D4-456F-B6FC-22E72935E6C3}"/>
              </a:ext>
            </a:extLst>
          </p:cNvPr>
          <p:cNvSpPr txBox="1"/>
          <p:nvPr/>
        </p:nvSpPr>
        <p:spPr>
          <a:xfrm>
            <a:off x="978040" y="1767120"/>
            <a:ext cx="13412292" cy="7109639"/>
          </a:xfrm>
          <a:prstGeom prst="rect">
            <a:avLst/>
          </a:prstGeom>
          <a:noFill/>
        </p:spPr>
        <p:txBody>
          <a:bodyPr wrap="square" rtlCol="0">
            <a:spAutoFit/>
          </a:bodyPr>
          <a:lstStyle/>
          <a:p>
            <a:r>
              <a:rPr lang="da-DK" sz="2400" dirty="0"/>
              <a:t>Programmets </a:t>
            </a:r>
            <a:r>
              <a:rPr lang="da-DK" sz="2400" dirty="0" err="1"/>
              <a:t>indsater</a:t>
            </a:r>
            <a:r>
              <a:rPr lang="da-DK" sz="2400" dirty="0"/>
              <a:t> er – som i </a:t>
            </a:r>
            <a:r>
              <a:rPr lang="da-DK" sz="2400" i="1" dirty="0"/>
              <a:t>Fart på fremtidens grønne løsninger </a:t>
            </a:r>
            <a:r>
              <a:rPr lang="da-DK" sz="2400" dirty="0"/>
              <a:t>– kategoriseret under fire forskellige overskrifter som rummer hver deres formål:</a:t>
            </a:r>
          </a:p>
          <a:p>
            <a:endParaRPr lang="da-DK" sz="2400" dirty="0"/>
          </a:p>
          <a:p>
            <a:pPr marL="800100" lvl="1" indent="-342900">
              <a:buFont typeface="Arial" panose="020B0604020202020204" pitchFamily="34" charset="0"/>
              <a:buChar char="•"/>
            </a:pPr>
            <a:r>
              <a:rPr lang="da-DK" sz="2400" b="1" dirty="0"/>
              <a:t>Fokuseret dokumentation af klimaeffekter </a:t>
            </a:r>
          </a:p>
          <a:p>
            <a:pPr marL="1257300" lvl="2" indent="-342900">
              <a:buFont typeface="Courier New" panose="02070309020205020404" pitchFamily="49" charset="0"/>
              <a:buChar char="o"/>
            </a:pPr>
            <a:r>
              <a:rPr lang="da-DK" sz="2400" dirty="0"/>
              <a:t>Kædeeffekter og kombinationseffekter mellem stald- og lagerteknologier til gødningshåndtering </a:t>
            </a:r>
          </a:p>
          <a:p>
            <a:pPr marL="1257300" lvl="2" indent="-342900">
              <a:buFont typeface="Courier New" panose="02070309020205020404" pitchFamily="49" charset="0"/>
              <a:buChar char="o"/>
            </a:pPr>
            <a:r>
              <a:rPr lang="da-DK" sz="2400" dirty="0"/>
              <a:t>Hyppig udmugning af dybstrøelse med efterfølgende bioforgasning </a:t>
            </a:r>
          </a:p>
          <a:p>
            <a:pPr marL="1257300" lvl="2" indent="-342900">
              <a:buFont typeface="Courier New" panose="02070309020205020404" pitchFamily="49" charset="0"/>
              <a:buChar char="o"/>
            </a:pPr>
            <a:r>
              <a:rPr lang="da-DK" sz="2400" dirty="0"/>
              <a:t>Syntetiske nitrifikationshæmmere</a:t>
            </a:r>
            <a:endParaRPr lang="da-DK" sz="2400" b="1" dirty="0"/>
          </a:p>
          <a:p>
            <a:pPr lvl="1"/>
            <a:endParaRPr lang="da-DK" sz="2400" b="1" dirty="0"/>
          </a:p>
          <a:p>
            <a:pPr marL="800100" lvl="1" indent="-342900">
              <a:buFont typeface="Arial" panose="020B0604020202020204" pitchFamily="34" charset="0"/>
              <a:buChar char="•"/>
            </a:pPr>
            <a:r>
              <a:rPr lang="da-DK" sz="2400" b="1" dirty="0"/>
              <a:t>Screening</a:t>
            </a:r>
          </a:p>
          <a:p>
            <a:pPr marL="1257300" lvl="2" indent="-342900">
              <a:buFont typeface="Courier New" panose="02070309020205020404" pitchFamily="49" charset="0"/>
              <a:buChar char="o"/>
            </a:pPr>
            <a:r>
              <a:rPr lang="da-DK" sz="2400" dirty="0"/>
              <a:t>Biologiske nitrifikationshæmmere</a:t>
            </a:r>
          </a:p>
          <a:p>
            <a:pPr lvl="1"/>
            <a:endParaRPr lang="da-DK" sz="2400" b="1" dirty="0"/>
          </a:p>
          <a:p>
            <a:pPr marL="800100" lvl="1" indent="-342900">
              <a:buFont typeface="Arial" panose="020B0604020202020204" pitchFamily="34" charset="0"/>
              <a:buChar char="•"/>
            </a:pPr>
            <a:r>
              <a:rPr lang="da-DK" sz="2400" b="1" dirty="0"/>
              <a:t>Test, skala og demonstration</a:t>
            </a:r>
          </a:p>
          <a:p>
            <a:pPr marL="1257300" lvl="2" indent="-342900">
              <a:buFont typeface="Courier New" panose="02070309020205020404" pitchFamily="49" charset="0"/>
              <a:buChar char="o"/>
            </a:pPr>
            <a:r>
              <a:rPr lang="da-DK" sz="2400" dirty="0"/>
              <a:t>Teltoverdækning med flydelag</a:t>
            </a:r>
          </a:p>
          <a:p>
            <a:pPr marL="1257300" lvl="2" indent="-342900">
              <a:buFont typeface="Courier New" panose="02070309020205020404" pitchFamily="49" charset="0"/>
              <a:buChar char="o"/>
            </a:pPr>
            <a:r>
              <a:rPr lang="da-DK" sz="2400" dirty="0"/>
              <a:t>Hyppig udmugning af dybstrøelse med efterfølgende bioforgasning </a:t>
            </a:r>
          </a:p>
          <a:p>
            <a:pPr lvl="1"/>
            <a:endParaRPr lang="da-DK" sz="2400" b="1" dirty="0"/>
          </a:p>
          <a:p>
            <a:pPr marL="800100" lvl="1" indent="-342900">
              <a:buFont typeface="Arial" panose="020B0604020202020204" pitchFamily="34" charset="0"/>
              <a:buChar char="•"/>
            </a:pPr>
            <a:r>
              <a:rPr lang="da-DK" sz="2400" b="1" dirty="0"/>
              <a:t>Afdækning af væsentlige negative sideeffekter</a:t>
            </a:r>
          </a:p>
          <a:p>
            <a:pPr marL="1257300" lvl="2" indent="-342900">
              <a:buFont typeface="Courier New" panose="02070309020205020404" pitchFamily="49" charset="0"/>
              <a:buChar char="o"/>
            </a:pPr>
            <a:r>
              <a:rPr lang="da-DK" sz="2400" dirty="0"/>
              <a:t>Syntetiske nitrifikationshæmmere</a:t>
            </a:r>
          </a:p>
          <a:p>
            <a:pPr marL="1257300" lvl="2" indent="-342900">
              <a:buFont typeface="Courier New" panose="02070309020205020404" pitchFamily="49" charset="0"/>
              <a:buChar char="o"/>
            </a:pPr>
            <a:r>
              <a:rPr lang="da-DK" sz="2400" dirty="0"/>
              <a:t>Udbringning af biokul på landbrugsjord</a:t>
            </a:r>
          </a:p>
          <a:p>
            <a:pPr marL="800100" lvl="1" indent="-342900">
              <a:buFont typeface="Arial" panose="020B0604020202020204" pitchFamily="34" charset="0"/>
              <a:buChar char="•"/>
            </a:pPr>
            <a:endParaRPr lang="da-DK" sz="2400" b="1" dirty="0"/>
          </a:p>
        </p:txBody>
      </p:sp>
    </p:spTree>
    <p:extLst>
      <p:ext uri="{BB962C8B-B14F-4D97-AF65-F5344CB8AC3E}">
        <p14:creationId xmlns:p14="http://schemas.microsoft.com/office/powerpoint/2010/main" val="265802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gn="l">
              <a:lnSpc>
                <a:spcPts val="3728"/>
              </a:lnSpc>
            </a:pPr>
            <a:r>
              <a:rPr lang="en-US" sz="3452" b="1" dirty="0">
                <a:solidFill>
                  <a:srgbClr val="003127"/>
                </a:solidFill>
                <a:latin typeface="Arial Bold"/>
                <a:ea typeface="Arial Bold"/>
                <a:cs typeface="Arial Bold"/>
                <a:sym typeface="Arial Bold"/>
              </a:rPr>
              <a:t>De </a:t>
            </a:r>
            <a:r>
              <a:rPr lang="en-US" sz="3452" b="1" dirty="0" err="1">
                <a:solidFill>
                  <a:srgbClr val="003127"/>
                </a:solidFill>
                <a:latin typeface="Arial Bold"/>
                <a:ea typeface="Arial Bold"/>
                <a:cs typeface="Arial Bold"/>
                <a:sym typeface="Arial Bold"/>
              </a:rPr>
              <a:t>beskrevne</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indsatser</a:t>
            </a:r>
            <a:r>
              <a:rPr lang="en-US" sz="3452" b="1" dirty="0">
                <a:solidFill>
                  <a:srgbClr val="003127"/>
                </a:solidFill>
                <a:latin typeface="Arial Bold"/>
                <a:ea typeface="Arial Bold"/>
                <a:cs typeface="Arial Bold"/>
                <a:sym typeface="Arial Bold"/>
              </a:rPr>
              <a:t>/</a:t>
            </a:r>
            <a:r>
              <a:rPr lang="en-US" sz="3452" b="1" dirty="0" err="1">
                <a:solidFill>
                  <a:srgbClr val="003127"/>
                </a:solidFill>
                <a:latin typeface="Arial Bold"/>
                <a:ea typeface="Arial Bold"/>
                <a:cs typeface="Arial Bold"/>
                <a:sym typeface="Arial Bold"/>
              </a:rPr>
              <a:t>klimatiltag</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sp>
        <p:nvSpPr>
          <p:cNvPr id="24" name="Tekstfelt 23">
            <a:extLst>
              <a:ext uri="{FF2B5EF4-FFF2-40B4-BE49-F238E27FC236}">
                <a16:creationId xmlns:a16="http://schemas.microsoft.com/office/drawing/2014/main" id="{F9F1E63A-DC25-4513-AD3D-AB4BEA0DBB67}"/>
              </a:ext>
            </a:extLst>
          </p:cNvPr>
          <p:cNvSpPr txBox="1"/>
          <p:nvPr/>
        </p:nvSpPr>
        <p:spPr>
          <a:xfrm>
            <a:off x="978040" y="1326537"/>
            <a:ext cx="13412292" cy="8217634"/>
          </a:xfrm>
          <a:prstGeom prst="rect">
            <a:avLst/>
          </a:prstGeom>
          <a:noFill/>
        </p:spPr>
        <p:txBody>
          <a:bodyPr wrap="square" rtlCol="0">
            <a:spAutoFit/>
          </a:bodyPr>
          <a:lstStyle/>
          <a:p>
            <a:pPr lvl="1"/>
            <a:r>
              <a:rPr lang="da-DK" sz="2400" b="1" u="sng" dirty="0"/>
              <a:t>Stald- og lager</a:t>
            </a:r>
          </a:p>
          <a:p>
            <a:pPr marL="800100" lvl="1" indent="-342900">
              <a:buFont typeface="Arial" panose="020B0604020202020204" pitchFamily="34" charset="0"/>
              <a:buChar char="•"/>
            </a:pPr>
            <a:r>
              <a:rPr lang="da-DK" sz="2400" b="1" dirty="0"/>
              <a:t>Kædeeffekter og kombinationseffekter mellem stald- og lagerteknologier til gødningshåndtering</a:t>
            </a:r>
          </a:p>
          <a:p>
            <a:pPr marL="1714500" lvl="3" indent="-342900">
              <a:buFont typeface="Courier New" panose="02070309020205020404" pitchFamily="49" charset="0"/>
              <a:buChar char="o"/>
            </a:pPr>
            <a:r>
              <a:rPr lang="da-DK" sz="2400" i="1" dirty="0"/>
              <a:t>Indsats for fokuseret dokumentation af klimaeffekter </a:t>
            </a:r>
          </a:p>
          <a:p>
            <a:pPr lvl="3"/>
            <a:endParaRPr lang="da-DK" sz="2400" b="1" dirty="0"/>
          </a:p>
          <a:p>
            <a:pPr marL="800100" lvl="1" indent="-342900">
              <a:buFont typeface="Arial" panose="020B0604020202020204" pitchFamily="34" charset="0"/>
              <a:buChar char="•"/>
            </a:pPr>
            <a:r>
              <a:rPr lang="da-DK" sz="2400" b="1" dirty="0"/>
              <a:t>Teltoverdækning med flydelag</a:t>
            </a:r>
          </a:p>
          <a:p>
            <a:pPr marL="1714500" lvl="3" indent="-342900">
              <a:buFont typeface="Courier New" panose="02070309020205020404" pitchFamily="49" charset="0"/>
              <a:buChar char="o"/>
            </a:pPr>
            <a:r>
              <a:rPr lang="da-DK" sz="2400" i="1" dirty="0"/>
              <a:t>Indsats for test, skala og demonstration</a:t>
            </a:r>
          </a:p>
          <a:p>
            <a:pPr lvl="3"/>
            <a:endParaRPr lang="da-DK" sz="2400" i="1" dirty="0"/>
          </a:p>
          <a:p>
            <a:pPr marL="800100" lvl="1" indent="-342900">
              <a:buFont typeface="Arial" panose="020B0604020202020204" pitchFamily="34" charset="0"/>
              <a:buChar char="•"/>
            </a:pPr>
            <a:r>
              <a:rPr lang="da-DK" sz="2400" b="1" dirty="0"/>
              <a:t>Hyppig udmugning af dybstrøelse med efterfølgende bioforgasning </a:t>
            </a:r>
          </a:p>
          <a:p>
            <a:pPr marL="1714500" lvl="3" indent="-342900">
              <a:buFont typeface="Courier New" panose="02070309020205020404" pitchFamily="49" charset="0"/>
              <a:buChar char="o"/>
            </a:pPr>
            <a:r>
              <a:rPr lang="da-DK" sz="2400" i="1" dirty="0"/>
              <a:t>Indsats for fokuseret dokumentation af klimaeffekter </a:t>
            </a:r>
          </a:p>
          <a:p>
            <a:pPr marL="1714500" lvl="3" indent="-342900">
              <a:buFont typeface="Courier New" panose="02070309020205020404" pitchFamily="49" charset="0"/>
              <a:buChar char="o"/>
            </a:pPr>
            <a:r>
              <a:rPr lang="da-DK" sz="2400" i="1" dirty="0"/>
              <a:t>Indsats for test, skala og demonstration</a:t>
            </a:r>
          </a:p>
          <a:p>
            <a:pPr marL="800100" lvl="1" indent="-342900">
              <a:buFont typeface="Arial" panose="020B0604020202020204" pitchFamily="34" charset="0"/>
              <a:buChar char="•"/>
            </a:pPr>
            <a:endParaRPr lang="da-DK" sz="2400" b="1" dirty="0"/>
          </a:p>
          <a:p>
            <a:pPr lvl="1"/>
            <a:r>
              <a:rPr lang="da-DK" sz="2400" b="1" u="sng" dirty="0"/>
              <a:t>Arealtiltag</a:t>
            </a:r>
          </a:p>
          <a:p>
            <a:pPr marL="800100" lvl="1" indent="-342900">
              <a:buFont typeface="Arial" panose="020B0604020202020204" pitchFamily="34" charset="0"/>
              <a:buChar char="•"/>
            </a:pPr>
            <a:r>
              <a:rPr lang="da-DK" sz="2400" b="1" dirty="0"/>
              <a:t>Udbringning af biokul på landbrugsjord</a:t>
            </a:r>
          </a:p>
          <a:p>
            <a:pPr marL="1714500" lvl="3" indent="-342900">
              <a:buFont typeface="Courier New" panose="02070309020205020404" pitchFamily="49" charset="0"/>
              <a:buChar char="o"/>
            </a:pPr>
            <a:r>
              <a:rPr lang="da-DK" sz="2400" i="1" dirty="0"/>
              <a:t>Indsats for afdækning af væsentlige negative sideeffekter</a:t>
            </a:r>
          </a:p>
          <a:p>
            <a:pPr lvl="3"/>
            <a:endParaRPr lang="da-DK" sz="2400" i="1" dirty="0"/>
          </a:p>
          <a:p>
            <a:pPr marL="800100" lvl="1" indent="-342900">
              <a:buFont typeface="Arial" panose="020B0604020202020204" pitchFamily="34" charset="0"/>
              <a:buChar char="•"/>
            </a:pPr>
            <a:r>
              <a:rPr lang="da-DK" sz="2400" b="1" dirty="0"/>
              <a:t>Syntetiske nitrifikationshæmmere</a:t>
            </a:r>
          </a:p>
          <a:p>
            <a:pPr marL="1714500" lvl="3" indent="-342900">
              <a:buFont typeface="Courier New" panose="02070309020205020404" pitchFamily="49" charset="0"/>
              <a:buChar char="o"/>
            </a:pPr>
            <a:r>
              <a:rPr lang="da-DK" sz="2400" i="1" dirty="0"/>
              <a:t>Indsats for fokuseret dokumentation af klimaeffekter </a:t>
            </a:r>
          </a:p>
          <a:p>
            <a:pPr marL="1714500" lvl="3" indent="-342900">
              <a:buFont typeface="Courier New" panose="02070309020205020404" pitchFamily="49" charset="0"/>
              <a:buChar char="o"/>
            </a:pPr>
            <a:r>
              <a:rPr lang="da-DK" sz="2400" i="1" dirty="0"/>
              <a:t>Indsats for afdækning af væsentlige negative sideeffekter</a:t>
            </a:r>
          </a:p>
          <a:p>
            <a:pPr lvl="1"/>
            <a:endParaRPr lang="da-DK" sz="2400" b="1" dirty="0"/>
          </a:p>
          <a:p>
            <a:pPr marL="800100" lvl="1" indent="-342900">
              <a:buFont typeface="Arial" panose="020B0604020202020204" pitchFamily="34" charset="0"/>
              <a:buChar char="•"/>
            </a:pPr>
            <a:r>
              <a:rPr lang="da-DK" sz="2400" b="1" dirty="0"/>
              <a:t>Biologiske nitrifikationshæmmere</a:t>
            </a:r>
          </a:p>
          <a:p>
            <a:pPr marL="1714500" lvl="3" indent="-342900">
              <a:buFont typeface="Courier New" panose="02070309020205020404" pitchFamily="49" charset="0"/>
              <a:buChar char="o"/>
            </a:pPr>
            <a:r>
              <a:rPr lang="da-DK" sz="2400" i="1" dirty="0"/>
              <a:t>Indsats for screening</a:t>
            </a:r>
          </a:p>
          <a:p>
            <a:pPr lvl="1"/>
            <a:endParaRPr lang="da-DK" sz="2400" b="1" dirty="0"/>
          </a:p>
        </p:txBody>
      </p:sp>
    </p:spTree>
    <p:extLst>
      <p:ext uri="{BB962C8B-B14F-4D97-AF65-F5344CB8AC3E}">
        <p14:creationId xmlns:p14="http://schemas.microsoft.com/office/powerpoint/2010/main" val="96653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gn="l">
              <a:lnSpc>
                <a:spcPts val="3728"/>
              </a:lnSpc>
            </a:pPr>
            <a:r>
              <a:rPr lang="en-US" sz="3452" b="1" dirty="0">
                <a:solidFill>
                  <a:srgbClr val="003127"/>
                </a:solidFill>
                <a:latin typeface="Arial Bold"/>
                <a:ea typeface="Arial Bold"/>
                <a:cs typeface="Arial Bold"/>
                <a:sym typeface="Arial Bold"/>
              </a:rPr>
              <a:t>De </a:t>
            </a:r>
            <a:r>
              <a:rPr lang="en-US" sz="3452" b="1" dirty="0" err="1">
                <a:solidFill>
                  <a:srgbClr val="003127"/>
                </a:solidFill>
                <a:latin typeface="Arial Bold"/>
                <a:ea typeface="Arial Bold"/>
                <a:cs typeface="Arial Bold"/>
                <a:sym typeface="Arial Bold"/>
              </a:rPr>
              <a:t>beskrevne</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indsatsers</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beløbsrammer</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pic>
        <p:nvPicPr>
          <p:cNvPr id="16" name="Billede 15">
            <a:extLst>
              <a:ext uri="{FF2B5EF4-FFF2-40B4-BE49-F238E27FC236}">
                <a16:creationId xmlns:a16="http://schemas.microsoft.com/office/drawing/2014/main" id="{3EDA0A77-C196-49C9-8EA8-EC1FAD4885DF}"/>
              </a:ext>
            </a:extLst>
          </p:cNvPr>
          <p:cNvPicPr>
            <a:picLocks noChangeAspect="1"/>
          </p:cNvPicPr>
          <p:nvPr/>
        </p:nvPicPr>
        <p:blipFill>
          <a:blip r:embed="rId5"/>
          <a:stretch>
            <a:fillRect/>
          </a:stretch>
        </p:blipFill>
        <p:spPr>
          <a:xfrm>
            <a:off x="1151008" y="1543490"/>
            <a:ext cx="12945991" cy="5085925"/>
          </a:xfrm>
          <a:prstGeom prst="rect">
            <a:avLst/>
          </a:prstGeom>
        </p:spPr>
      </p:pic>
      <p:sp>
        <p:nvSpPr>
          <p:cNvPr id="20" name="Tekstfelt 19">
            <a:extLst>
              <a:ext uri="{FF2B5EF4-FFF2-40B4-BE49-F238E27FC236}">
                <a16:creationId xmlns:a16="http://schemas.microsoft.com/office/drawing/2014/main" id="{C73776DE-6FD4-4845-B4A4-47426019840A}"/>
              </a:ext>
            </a:extLst>
          </p:cNvPr>
          <p:cNvSpPr txBox="1"/>
          <p:nvPr/>
        </p:nvSpPr>
        <p:spPr>
          <a:xfrm>
            <a:off x="1451033" y="6528148"/>
            <a:ext cx="10567455" cy="369332"/>
          </a:xfrm>
          <a:prstGeom prst="rect">
            <a:avLst/>
          </a:prstGeom>
          <a:noFill/>
        </p:spPr>
        <p:txBody>
          <a:bodyPr wrap="square" rtlCol="0">
            <a:spAutoFit/>
          </a:bodyPr>
          <a:lstStyle/>
          <a:p>
            <a:r>
              <a:rPr lang="da-DK" dirty="0"/>
              <a:t>Fra </a:t>
            </a:r>
            <a:r>
              <a:rPr lang="da-DK" dirty="0">
                <a:hlinkClick r:id="rId6"/>
              </a:rPr>
              <a:t>ansøgningsvejledningen</a:t>
            </a:r>
            <a:r>
              <a:rPr lang="da-DK" dirty="0"/>
              <a:t> side 8. </a:t>
            </a:r>
          </a:p>
        </p:txBody>
      </p:sp>
    </p:spTree>
    <p:extLst>
      <p:ext uri="{BB962C8B-B14F-4D97-AF65-F5344CB8AC3E}">
        <p14:creationId xmlns:p14="http://schemas.microsoft.com/office/powerpoint/2010/main" val="97727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Særligt</a:t>
            </a:r>
            <a:r>
              <a:rPr lang="en-US" sz="3452" b="1" dirty="0">
                <a:solidFill>
                  <a:srgbClr val="003127"/>
                </a:solidFill>
                <a:latin typeface="Arial Bold"/>
                <a:ea typeface="Arial Bold"/>
                <a:cs typeface="Arial Bold"/>
                <a:sym typeface="Arial Bold"/>
              </a:rPr>
              <a:t> for </a:t>
            </a:r>
            <a:r>
              <a:rPr lang="en-US" sz="3452" b="1" dirty="0" err="1">
                <a:solidFill>
                  <a:srgbClr val="003127"/>
                </a:solidFill>
                <a:latin typeface="Arial Bold"/>
                <a:ea typeface="Arial Bold"/>
                <a:cs typeface="Arial Bold"/>
                <a:sym typeface="Arial Bold"/>
              </a:rPr>
              <a:t>indsatser</a:t>
            </a:r>
            <a:r>
              <a:rPr lang="en-US" sz="3452" b="1" dirty="0">
                <a:solidFill>
                  <a:srgbClr val="003127"/>
                </a:solidFill>
                <a:latin typeface="Arial Bold"/>
                <a:ea typeface="Arial Bold"/>
                <a:cs typeface="Arial Bold"/>
                <a:sym typeface="Arial Bold"/>
              </a:rPr>
              <a:t> der </a:t>
            </a:r>
            <a:r>
              <a:rPr lang="en-US" sz="3452" b="1" dirty="0" err="1">
                <a:solidFill>
                  <a:srgbClr val="003127"/>
                </a:solidFill>
                <a:latin typeface="Arial Bold"/>
                <a:ea typeface="Arial Bold"/>
                <a:cs typeface="Arial Bold"/>
                <a:sym typeface="Arial Bold"/>
              </a:rPr>
              <a:t>skal</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dokumentere</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klimaeffekt</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sp>
        <p:nvSpPr>
          <p:cNvPr id="25" name="Tekstfelt 2">
            <a:extLst>
              <a:ext uri="{FF2B5EF4-FFF2-40B4-BE49-F238E27FC236}">
                <a16:creationId xmlns:a16="http://schemas.microsoft.com/office/drawing/2014/main" id="{DD6C2023-38D4-40FB-BB08-388B2CBD2EF8}"/>
              </a:ext>
            </a:extLst>
          </p:cNvPr>
          <p:cNvSpPr txBox="1">
            <a:spLocks noChangeArrowheads="1"/>
          </p:cNvSpPr>
          <p:nvPr/>
        </p:nvSpPr>
        <p:spPr bwMode="auto">
          <a:xfrm>
            <a:off x="1351121" y="1805816"/>
            <a:ext cx="10210800" cy="4541182"/>
          </a:xfrm>
          <a:prstGeom prst="rect">
            <a:avLst/>
          </a:prstGeom>
          <a:solidFill>
            <a:schemeClr val="accent6">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90170">
              <a:lnSpc>
                <a:spcPts val="1300"/>
              </a:lnSpc>
              <a:spcBef>
                <a:spcPts val="600"/>
              </a:spcBef>
              <a:spcAft>
                <a:spcPts val="0"/>
              </a:spcAft>
            </a:pPr>
            <a:endParaRPr lang="da-DK" sz="2800" i="1" u="sng"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marL="90170">
              <a:lnSpc>
                <a:spcPts val="2000"/>
              </a:lnSpc>
              <a:spcBef>
                <a:spcPts val="600"/>
              </a:spcBef>
              <a:spcAft>
                <a:spcPts val="0"/>
              </a:spcAft>
            </a:pPr>
            <a:r>
              <a:rPr lang="da-DK" sz="2800" i="1" u="sng" dirty="0">
                <a:effectLst/>
                <a:latin typeface="Arial" panose="020B0604020202020204" pitchFamily="34" charset="0"/>
                <a:ea typeface="Arial" panose="020B0604020202020204" pitchFamily="34" charset="0"/>
                <a:cs typeface="Times New Roman" panose="02020603050405020304" pitchFamily="18" charset="0"/>
              </a:rPr>
              <a:t>Indsats for </a:t>
            </a:r>
            <a:r>
              <a:rPr lang="da-DK" sz="2800" b="1" i="1" u="sng" dirty="0">
                <a:effectLst/>
                <a:latin typeface="Arial" panose="020B0604020202020204" pitchFamily="34" charset="0"/>
                <a:ea typeface="Arial" panose="020B0604020202020204" pitchFamily="34" charset="0"/>
                <a:cs typeface="Times New Roman" panose="02020603050405020304" pitchFamily="18" charset="0"/>
              </a:rPr>
              <a:t>fokuseret dokumentation af klimaeffekte</a:t>
            </a:r>
            <a:r>
              <a:rPr lang="da-DK" sz="2800" b="1" i="1" dirty="0">
                <a:effectLst/>
                <a:latin typeface="Arial" panose="020B0604020202020204" pitchFamily="34" charset="0"/>
                <a:ea typeface="Arial" panose="020B0604020202020204" pitchFamily="34" charset="0"/>
                <a:cs typeface="Times New Roman" panose="02020603050405020304" pitchFamily="18" charset="0"/>
              </a:rPr>
              <a:t>r</a:t>
            </a:r>
          </a:p>
          <a:p>
            <a:pPr indent="457200">
              <a:lnSpc>
                <a:spcPts val="2000"/>
              </a:lnSpc>
              <a:spcAft>
                <a:spcPts val="0"/>
              </a:spcAft>
            </a:pPr>
            <a:endParaRPr lang="da-DK" sz="1600" dirty="0">
              <a:effectLst/>
              <a:latin typeface="Arial" panose="020B0604020202020204" pitchFamily="34" charset="0"/>
              <a:ea typeface="Arial" panose="020B0604020202020204" pitchFamily="34" charset="0"/>
              <a:cs typeface="Times New Roman" panose="02020603050405020304" pitchFamily="18" charset="0"/>
            </a:endParaRPr>
          </a:p>
          <a:p>
            <a:pPr marL="179705" marR="179705">
              <a:lnSpc>
                <a:spcPts val="2000"/>
              </a:lnSpc>
              <a:spcAft>
                <a:spcPts val="0"/>
              </a:spcAft>
            </a:pPr>
            <a:r>
              <a:rPr lang="da-DK" sz="1600" b="1" i="1" u="sng" dirty="0">
                <a:effectLst/>
                <a:latin typeface="Arial" panose="020B0604020202020204" pitchFamily="34" charset="0"/>
                <a:ea typeface="Arial" panose="020B0604020202020204" pitchFamily="34" charset="0"/>
                <a:cs typeface="Times New Roman" panose="02020603050405020304" pitchFamily="18" charset="0"/>
              </a:rPr>
              <a:t>Særligt for denne indsats er, </a:t>
            </a:r>
            <a:r>
              <a:rPr lang="da-DK" sz="1600" i="1" dirty="0">
                <a:effectLst/>
                <a:latin typeface="Arial" panose="020B0604020202020204" pitchFamily="34" charset="0"/>
                <a:ea typeface="Arial" panose="020B0604020202020204" pitchFamily="34" charset="0"/>
                <a:cs typeface="Times New Roman" panose="02020603050405020304" pitchFamily="18" charset="0"/>
              </a:rPr>
              <a:t>at den omhandler dokumentation af klimaeffekter. For projekter under denne indsats forudsættes det, at repræsentanter fra Aarhus Universitet </a:t>
            </a:r>
            <a:r>
              <a:rPr lang="da-DK" sz="1600" i="1" dirty="0" err="1">
                <a:effectLst/>
                <a:latin typeface="Arial" panose="020B0604020202020204" pitchFamily="34" charset="0"/>
                <a:ea typeface="Arial" panose="020B0604020202020204" pitchFamily="34" charset="0"/>
                <a:cs typeface="Times New Roman" panose="02020603050405020304" pitchFamily="18" charset="0"/>
              </a:rPr>
              <a:t>DCE’s</a:t>
            </a:r>
            <a:r>
              <a:rPr lang="da-DK" sz="1600" i="1" dirty="0">
                <a:effectLst/>
                <a:latin typeface="Arial" panose="020B0604020202020204" pitchFamily="34" charset="0"/>
                <a:ea typeface="Arial" panose="020B0604020202020204" pitchFamily="34" charset="0"/>
                <a:cs typeface="Times New Roman" panose="02020603050405020304" pitchFamily="18" charset="0"/>
              </a:rPr>
              <a:t> emissionsgruppe inddrages i relevant omfang for at sikre, at projekternes parter har tilstrækkelig adgang til sparring og viden om, hvordan projektet bedst bidrager til tiltagets indregning i de nationale emissionsopgørelser. Inddragelsen fordrer som minimum, at AU DCE er repræsenteret i et nedsat </a:t>
            </a:r>
            <a:r>
              <a:rPr lang="da-DK" sz="1600" i="1" dirty="0" err="1">
                <a:effectLst/>
                <a:latin typeface="Arial" panose="020B0604020202020204" pitchFamily="34" charset="0"/>
                <a:ea typeface="Arial" panose="020B0604020202020204" pitchFamily="34" charset="0"/>
                <a:cs typeface="Times New Roman" panose="02020603050405020304" pitchFamily="18" charset="0"/>
              </a:rPr>
              <a:t>advisory</a:t>
            </a:r>
            <a:r>
              <a:rPr lang="da-DK" sz="1600" i="1" dirty="0">
                <a:effectLst/>
                <a:latin typeface="Arial" panose="020B0604020202020204" pitchFamily="34" charset="0"/>
                <a:ea typeface="Arial" panose="020B0604020202020204" pitchFamily="34" charset="0"/>
                <a:cs typeface="Times New Roman" panose="02020603050405020304" pitchFamily="18" charset="0"/>
              </a:rPr>
              <a:t> board eller en projektgruppe (for yderligere information, se afsnit 5.7). </a:t>
            </a:r>
            <a:endParaRPr lang="da-DK" sz="1600" dirty="0">
              <a:effectLst/>
              <a:latin typeface="Arial" panose="020B0604020202020204" pitchFamily="34" charset="0"/>
              <a:ea typeface="Arial" panose="020B0604020202020204" pitchFamily="34" charset="0"/>
              <a:cs typeface="Times New Roman" panose="02020603050405020304" pitchFamily="18" charset="0"/>
            </a:endParaRPr>
          </a:p>
          <a:p>
            <a:pPr marL="179705" marR="179705">
              <a:lnSpc>
                <a:spcPts val="2000"/>
              </a:lnSpc>
              <a:spcAft>
                <a:spcPts val="0"/>
              </a:spcAft>
            </a:pPr>
            <a:r>
              <a:rPr lang="da-DK" sz="1600" i="1" dirty="0">
                <a:effectLst/>
                <a:latin typeface="Arial" panose="020B0604020202020204" pitchFamily="34" charset="0"/>
                <a:ea typeface="Arial" panose="020B0604020202020204" pitchFamily="34" charset="0"/>
                <a:cs typeface="Times New Roman" panose="02020603050405020304" pitchFamily="18" charset="0"/>
              </a:rPr>
              <a:t> </a:t>
            </a:r>
            <a:endParaRPr lang="da-DK" sz="1600" dirty="0">
              <a:effectLst/>
              <a:latin typeface="Arial" panose="020B0604020202020204" pitchFamily="34" charset="0"/>
              <a:ea typeface="Arial" panose="020B0604020202020204" pitchFamily="34" charset="0"/>
              <a:cs typeface="Times New Roman" panose="02020603050405020304" pitchFamily="18" charset="0"/>
            </a:endParaRPr>
          </a:p>
          <a:p>
            <a:pPr marL="179705" marR="179705">
              <a:lnSpc>
                <a:spcPts val="2000"/>
              </a:lnSpc>
              <a:spcAft>
                <a:spcPts val="0"/>
              </a:spcAft>
            </a:pPr>
            <a:r>
              <a:rPr lang="da-DK" sz="1600" i="1" dirty="0">
                <a:effectLst/>
                <a:latin typeface="Arial" panose="020B0604020202020204" pitchFamily="34" charset="0"/>
                <a:ea typeface="Arial" panose="020B0604020202020204" pitchFamily="34" charset="0"/>
                <a:cs typeface="Times New Roman" panose="02020603050405020304" pitchFamily="18" charset="0"/>
              </a:rPr>
              <a:t>Når projekterne undersøger en reduktionseffekt af et tiltag i en udledningskategori i den nationale emissionsopgørelse, hvor der ikke anvendes nationale emissionsfaktorer i forvejen, skal der både kvantificeres referenceudledninger (baseline) og udledninger efter implementering af tiltaget. Se nærmere i </a:t>
            </a:r>
            <a:r>
              <a:rPr lang="da-DK" sz="1600" i="1" u="sng"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t>programmets ansøgningsvejledning: </a:t>
            </a:r>
            <a:r>
              <a:rPr lang="da-DK" sz="1600" i="1" u="sng" dirty="0">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5"/>
              </a:rPr>
              <a:t>Vejledning om tilskud til klimatiltagsprojekter</a:t>
            </a:r>
            <a:r>
              <a:rPr lang="da-DK" sz="1600" i="1" dirty="0">
                <a:effectLst/>
                <a:latin typeface="Arial" panose="020B0604020202020204" pitchFamily="34" charset="0"/>
                <a:ea typeface="Arial" panose="020B0604020202020204" pitchFamily="34" charset="0"/>
                <a:cs typeface="Times New Roman" panose="02020603050405020304" pitchFamily="18" charset="0"/>
              </a:rPr>
              <a:t>.</a:t>
            </a:r>
            <a:endParaRPr lang="da-DK" sz="1600" dirty="0">
              <a:effectLst/>
              <a:latin typeface="Arial" panose="020B0604020202020204" pitchFamily="34" charset="0"/>
              <a:ea typeface="Arial" panose="020B0604020202020204" pitchFamily="34" charset="0"/>
              <a:cs typeface="Times New Roman" panose="02020603050405020304" pitchFamily="18" charset="0"/>
            </a:endParaRPr>
          </a:p>
          <a:p>
            <a:pPr marL="179705" marR="179705">
              <a:lnSpc>
                <a:spcPts val="2000"/>
              </a:lnSpc>
              <a:spcAft>
                <a:spcPts val="0"/>
              </a:spcAft>
            </a:pPr>
            <a:r>
              <a:rPr lang="da-DK" sz="1600" dirty="0">
                <a:effectLst/>
                <a:latin typeface="Arial" panose="020B0604020202020204" pitchFamily="34" charset="0"/>
                <a:ea typeface="Arial" panose="020B0604020202020204" pitchFamily="34" charset="0"/>
                <a:cs typeface="Times New Roman" panose="02020603050405020304" pitchFamily="18" charset="0"/>
              </a:rPr>
              <a:t> </a:t>
            </a:r>
            <a:endParaRPr lang="da-DK" sz="9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26" name="Tekstfelt 25">
            <a:extLst>
              <a:ext uri="{FF2B5EF4-FFF2-40B4-BE49-F238E27FC236}">
                <a16:creationId xmlns:a16="http://schemas.microsoft.com/office/drawing/2014/main" id="{56C56F0F-6ACC-41BD-8F3F-21868F568867}"/>
              </a:ext>
            </a:extLst>
          </p:cNvPr>
          <p:cNvSpPr txBox="1"/>
          <p:nvPr/>
        </p:nvSpPr>
        <p:spPr>
          <a:xfrm>
            <a:off x="1451033" y="6528148"/>
            <a:ext cx="10567455" cy="646331"/>
          </a:xfrm>
          <a:prstGeom prst="rect">
            <a:avLst/>
          </a:prstGeom>
          <a:noFill/>
        </p:spPr>
        <p:txBody>
          <a:bodyPr wrap="square" rtlCol="0">
            <a:spAutoFit/>
          </a:bodyPr>
          <a:lstStyle/>
          <a:p>
            <a:r>
              <a:rPr lang="da-DK" dirty="0"/>
              <a:t>Læs mere i </a:t>
            </a:r>
            <a:r>
              <a:rPr lang="da-DK" dirty="0">
                <a:hlinkClick r:id="rId6"/>
              </a:rPr>
              <a:t>ansøgningsvejledningens</a:t>
            </a:r>
            <a:r>
              <a:rPr lang="da-DK" dirty="0"/>
              <a:t> afsnit 2.10 (side 10) samt i Klima-, Energi- og Forsyningsministeriets </a:t>
            </a:r>
            <a:r>
              <a:rPr lang="da-DK" dirty="0">
                <a:hlinkClick r:id="rId7"/>
              </a:rPr>
              <a:t>Vejledning til dokumentation af klimaeffekter</a:t>
            </a:r>
            <a:r>
              <a:rPr lang="da-DK" dirty="0"/>
              <a:t>. </a:t>
            </a:r>
          </a:p>
        </p:txBody>
      </p:sp>
    </p:spTree>
    <p:extLst>
      <p:ext uri="{BB962C8B-B14F-4D97-AF65-F5344CB8AC3E}">
        <p14:creationId xmlns:p14="http://schemas.microsoft.com/office/powerpoint/2010/main" val="1740973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5C409A2F622DB44AE50052FB7387CC3" ma:contentTypeVersion="1" ma:contentTypeDescription="Opret et nyt dokument." ma:contentTypeScope="" ma:versionID="b8b68851ad2b83602fcc808a9a8c9bfd">
  <xsd:schema xmlns:xsd="http://www.w3.org/2001/XMLSchema" xmlns:xs="http://www.w3.org/2001/XMLSchema" xmlns:p="http://schemas.microsoft.com/office/2006/metadata/properties" xmlns:ns1="http://schemas.microsoft.com/sharepoint/v3" targetNamespace="http://schemas.microsoft.com/office/2006/metadata/properties" ma:root="true" ma:fieldsID="c63bec90b3e5d7ece697825738336c4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tartdato for planlægning" ma:description="Startdato for planlægning er en webstedskolonne, der blev oprettet vha. publiceringsfunktionen. Den bruges til at angive den dato og det klokkeslæt, hvor denne side først vil være synlig for besøgende på webstedet." ma:hidden="true" ma:internalName="PublishingStartDate">
      <xsd:simpleType>
        <xsd:restriction base="dms:Unknown"/>
      </xsd:simpleType>
    </xsd:element>
    <xsd:element name="PublishingExpirationDate" ma:index="9" nillable="true" ma:displayName="Slutdato for planlægning" ma:description="Slutdato for planlægning er en webstedskolonne, der blev oprettet vha. publiceringsfunktionen. Den bruges til at angive den dato og det klokkeslæt, hvor denne side ikke længere vil være synlig for besøgende på webste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C7B8F6-28C4-4DE5-B86C-9274DDCFE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ABEF60-3AF8-423A-8C75-5EEA9D4328E4}">
  <ds:schemaRefs>
    <ds:schemaRef ds:uri="http://schemas.microsoft.com/office/2006/documentManagement/types"/>
    <ds:schemaRef ds:uri="http://schemas.microsoft.com/sharepoint/v3"/>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72C18C27-2AC6-441E-9BEA-99A1CDDE8E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1701</TotalTime>
  <Words>2887</Words>
  <Application>Microsoft Office PowerPoint</Application>
  <PresentationFormat>Brugerdefineret</PresentationFormat>
  <Paragraphs>467</Paragraphs>
  <Slides>14</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Times New Roman</vt:lpstr>
      <vt:lpstr>Courier New</vt:lpstr>
      <vt:lpstr>Arial Bold</vt:lpstr>
      <vt:lpstr>Arial</vt:lpstr>
      <vt:lpstr>Calibri</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Skabelon for styregruppemateriale_250320.pptx</dc:title>
  <dc:creator>Laura Raadal Jørgensen</dc:creator>
  <cp:lastModifiedBy>Mikkel Lustrup Jensen</cp:lastModifiedBy>
  <cp:revision>32</cp:revision>
  <dcterms:created xsi:type="dcterms:W3CDTF">2006-08-16T00:00:00Z</dcterms:created>
  <dcterms:modified xsi:type="dcterms:W3CDTF">2025-07-03T16:16:29Z</dcterms:modified>
  <dc:identifier>DAGrdGzuM1g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0x010100E5C409A2F622DB44AE50052FB7387CC3</vt:lpwstr>
  </property>
</Properties>
</file>